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9" d="100"/>
          <a:sy n="69" d="100"/>
        </p:scale>
        <p:origin x="56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1803405"/>
            <a:ext cx="94488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632201"/>
            <a:ext cx="94488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uk-UA" smtClean="0"/>
              <a:t>Клацніть, щоб редагувати стиль зразка підзаголовка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909561" y="4314328"/>
            <a:ext cx="2910840" cy="374642"/>
          </a:xfrm>
        </p:spPr>
        <p:txBody>
          <a:bodyPr/>
          <a:lstStyle/>
          <a:p>
            <a:fld id="{48A87A34-81AB-432B-8DAE-1953F412C126}" type="datetimeFigureOut">
              <a:rPr lang="en-US" dirty="0"/>
              <a:t>1/10/2022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371600" y="4323845"/>
            <a:ext cx="640080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7200" y="1430866"/>
            <a:ext cx="2743200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 фотографія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77" y="4697360"/>
            <a:ext cx="10822034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1727" y="941439"/>
            <a:ext cx="10821840" cy="3478161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uk-UA" dirty="0" smtClean="0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516715"/>
            <a:ext cx="10820400" cy="701969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1/10/2022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Назва та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2"/>
            <a:ext cx="1082040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9133"/>
            <a:ext cx="10130516" cy="99906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1/10/2022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Цитата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67" y="753533"/>
            <a:ext cx="10151533" cy="2604495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303865" y="3365556"/>
            <a:ext cx="9592736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959862"/>
            <a:ext cx="10151533" cy="679871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1/10/2022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‹№›</a:t>
            </a:fld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476250" y="93345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984230" y="270129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Картка назв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95" y="1124701"/>
            <a:ext cx="10146186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8315"/>
            <a:ext cx="10144654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78883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1/10/2022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8883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895600" y="761999"/>
            <a:ext cx="8610599" cy="1303867"/>
          </a:xfrm>
        </p:spPr>
        <p:txBody>
          <a:bodyPr/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800" y="2202080"/>
            <a:ext cx="3456432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799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68800" y="2201333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366858" y="2904067"/>
            <a:ext cx="3456432" cy="331461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51800" y="2192866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8051801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1/10/2022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колонки з малю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599" cy="1295400"/>
          </a:xfrm>
        </p:spPr>
        <p:txBody>
          <a:bodyPr/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8618" y="4191000"/>
            <a:ext cx="3451582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8618" y="2362200"/>
            <a:ext cx="3451582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 dirty="0" smtClean="0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8618" y="4873764"/>
            <a:ext cx="3451582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74263" y="4191000"/>
            <a:ext cx="3448935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374263" y="2362200"/>
            <a:ext cx="3448936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 dirty="0" smtClean="0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374264" y="4873763"/>
            <a:ext cx="344893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49731" y="4191000"/>
            <a:ext cx="3456469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049855" y="2362200"/>
            <a:ext cx="3447878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 dirty="0" smtClean="0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8049731" y="4873761"/>
            <a:ext cx="345244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1/10/2022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194559"/>
            <a:ext cx="10820400" cy="4024125"/>
          </a:xfrm>
        </p:spPr>
        <p:txBody>
          <a:bodyPr vert="eaVert"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1/10/2022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48800" y="745066"/>
            <a:ext cx="2057400" cy="3903133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4466" y="745067"/>
            <a:ext cx="8204201" cy="3903133"/>
          </a:xfrm>
        </p:spPr>
        <p:txBody>
          <a:bodyPr vert="eaVert"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79941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1/10/2022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0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і об’є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1/10/2022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3"/>
            <a:ext cx="10820399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467" y="3641725"/>
            <a:ext cx="10490200" cy="955675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1/10/2022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1"/>
            <a:ext cx="6991492" cy="36406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194559"/>
            <a:ext cx="5334000" cy="4024125"/>
          </a:xfrm>
        </p:spPr>
        <p:txBody>
          <a:bodyPr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194559"/>
            <a:ext cx="5334000" cy="4024125"/>
          </a:xfrm>
        </p:spPr>
        <p:txBody>
          <a:bodyPr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1/10/2022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600" cy="1295400"/>
          </a:xfrm>
        </p:spPr>
        <p:txBody>
          <a:bodyPr/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9" y="2183802"/>
            <a:ext cx="507999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3132666"/>
            <a:ext cx="5311775" cy="3086019"/>
          </a:xfrm>
        </p:spPr>
        <p:txBody>
          <a:bodyPr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0" y="2183802"/>
            <a:ext cx="5105400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132666"/>
            <a:ext cx="5334000" cy="3086019"/>
          </a:xfrm>
        </p:spPr>
        <p:txBody>
          <a:bodyPr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1/10/2022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1/10/2022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1/10/2022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41148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95582" y="746759"/>
            <a:ext cx="6510618" cy="5471925"/>
          </a:xfrm>
        </p:spPr>
        <p:txBody>
          <a:bodyPr anchor="ctr"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411480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1/10/2022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Зображення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687324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861238" y="751241"/>
            <a:ext cx="3644962" cy="5467443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uk-UA" dirty="0" smtClean="0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687324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1/10/2022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TOP.pn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4414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895600" y="764373"/>
            <a:ext cx="861060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194560"/>
            <a:ext cx="10820400" cy="40241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95360" y="6356350"/>
            <a:ext cx="29108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1/10/2022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355845"/>
            <a:ext cx="7772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3810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‹№›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uk-UA" b="1" dirty="0" smtClean="0"/>
              <a:t>«Відгадай»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14369524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/>
              <a:t>5</a:t>
            </a:r>
            <a:r>
              <a:rPr lang="uk-UA" b="1" dirty="0" smtClean="0"/>
              <a:t> </a:t>
            </a:r>
            <a:r>
              <a:rPr lang="uk-UA" b="1" dirty="0"/>
              <a:t>питання </a:t>
            </a:r>
            <a:endParaRPr lang="ru-RU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uk-UA" sz="4100" b="1" dirty="0" smtClean="0"/>
              <a:t>Які форми булінгу бувають ?</a:t>
            </a:r>
          </a:p>
          <a:p>
            <a:pPr marL="0" indent="0">
              <a:buNone/>
            </a:pPr>
            <a:r>
              <a:rPr lang="ru-RU" sz="4400" b="1" dirty="0">
                <a:solidFill>
                  <a:prstClr val="white"/>
                </a:solidFill>
              </a:rPr>
              <a:t>А) </a:t>
            </a:r>
            <a:r>
              <a:rPr lang="ru-RU" sz="4400" b="1" dirty="0" smtClean="0">
                <a:solidFill>
                  <a:prstClr val="white"/>
                </a:solidFill>
              </a:rPr>
              <a:t>Чутки, </a:t>
            </a:r>
            <a:r>
              <a:rPr lang="ru-RU" sz="4400" b="1" dirty="0" err="1" smtClean="0">
                <a:solidFill>
                  <a:prstClr val="white"/>
                </a:solidFill>
              </a:rPr>
              <a:t>словесні</a:t>
            </a:r>
            <a:r>
              <a:rPr lang="ru-RU" sz="4400" b="1" dirty="0" smtClean="0">
                <a:solidFill>
                  <a:prstClr val="white"/>
                </a:solidFill>
              </a:rPr>
              <a:t> </a:t>
            </a:r>
            <a:r>
              <a:rPr lang="ru-RU" sz="4400" b="1" dirty="0" err="1" smtClean="0">
                <a:solidFill>
                  <a:prstClr val="white"/>
                </a:solidFill>
              </a:rPr>
              <a:t>образи</a:t>
            </a:r>
            <a:endParaRPr lang="ru-RU" sz="4400" b="1" dirty="0" smtClean="0">
              <a:solidFill>
                <a:prstClr val="white"/>
              </a:solidFill>
            </a:endParaRPr>
          </a:p>
          <a:p>
            <a:pPr marL="0" indent="0">
              <a:buNone/>
            </a:pPr>
            <a:r>
              <a:rPr lang="ru-RU" sz="4400" b="1" dirty="0" smtClean="0">
                <a:solidFill>
                  <a:prstClr val="white"/>
                </a:solidFill>
              </a:rPr>
              <a:t>Б</a:t>
            </a:r>
            <a:r>
              <a:rPr lang="ru-RU" sz="4400" b="1" dirty="0">
                <a:solidFill>
                  <a:prstClr val="white"/>
                </a:solidFill>
              </a:rPr>
              <a:t>) </a:t>
            </a:r>
            <a:r>
              <a:rPr lang="ru-RU" sz="4400" b="1" dirty="0" err="1" smtClean="0">
                <a:solidFill>
                  <a:prstClr val="white"/>
                </a:solidFill>
              </a:rPr>
              <a:t>Усна</a:t>
            </a:r>
            <a:r>
              <a:rPr lang="ru-RU" sz="4400" b="1" dirty="0" smtClean="0">
                <a:solidFill>
                  <a:prstClr val="white"/>
                </a:solidFill>
              </a:rPr>
              <a:t>, </a:t>
            </a:r>
            <a:r>
              <a:rPr lang="ru-RU" sz="4400" b="1" dirty="0" err="1" smtClean="0">
                <a:solidFill>
                  <a:prstClr val="white"/>
                </a:solidFill>
              </a:rPr>
              <a:t>письмова</a:t>
            </a:r>
            <a:r>
              <a:rPr lang="ru-RU" sz="4400" b="1" dirty="0" smtClean="0">
                <a:solidFill>
                  <a:prstClr val="white"/>
                </a:solidFill>
              </a:rPr>
              <a:t>, </a:t>
            </a:r>
            <a:r>
              <a:rPr lang="ru-RU" sz="4400" b="1" dirty="0" err="1" smtClean="0">
                <a:solidFill>
                  <a:prstClr val="white"/>
                </a:solidFill>
              </a:rPr>
              <a:t>електронна</a:t>
            </a:r>
            <a:r>
              <a:rPr lang="ru-RU" sz="4400" b="1" dirty="0" smtClean="0">
                <a:solidFill>
                  <a:prstClr val="white"/>
                </a:solidFill>
              </a:rPr>
              <a:t> </a:t>
            </a:r>
            <a:endParaRPr lang="ru-RU" sz="4400" b="1" dirty="0">
              <a:solidFill>
                <a:prstClr val="white"/>
              </a:solidFill>
            </a:endParaRPr>
          </a:p>
          <a:p>
            <a:pPr marL="0" lvl="0" indent="0">
              <a:buNone/>
            </a:pPr>
            <a:r>
              <a:rPr lang="ru-RU" sz="4400" b="1" dirty="0" smtClean="0">
                <a:solidFill>
                  <a:prstClr val="white"/>
                </a:solidFill>
              </a:rPr>
              <a:t>В) </a:t>
            </a:r>
            <a:r>
              <a:rPr lang="ru-RU" sz="4400" b="1" dirty="0" err="1" smtClean="0">
                <a:solidFill>
                  <a:prstClr val="white"/>
                </a:solidFill>
              </a:rPr>
              <a:t>Фізичне</a:t>
            </a:r>
            <a:r>
              <a:rPr lang="ru-RU" sz="4400" b="1" dirty="0" smtClean="0">
                <a:solidFill>
                  <a:prstClr val="white"/>
                </a:solidFill>
              </a:rPr>
              <a:t> </a:t>
            </a:r>
            <a:r>
              <a:rPr lang="ru-RU" sz="4400" b="1" dirty="0" err="1" smtClean="0">
                <a:solidFill>
                  <a:prstClr val="white"/>
                </a:solidFill>
              </a:rPr>
              <a:t>насилля</a:t>
            </a:r>
            <a:endParaRPr lang="uk-UA" sz="4100" b="1" dirty="0"/>
          </a:p>
          <a:p>
            <a:pPr marL="0" indent="0">
              <a:buNone/>
            </a:pPr>
            <a:endParaRPr lang="ru-RU" sz="4100" b="1" dirty="0"/>
          </a:p>
        </p:txBody>
      </p:sp>
    </p:spTree>
    <p:extLst>
      <p:ext uri="{BB962C8B-B14F-4D97-AF65-F5344CB8AC3E}">
        <p14:creationId xmlns:p14="http://schemas.microsoft.com/office/powerpoint/2010/main" val="42329495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/>
              <a:t>Вірна відповідь </a:t>
            </a:r>
            <a:endParaRPr lang="ru-RU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ru-RU" sz="8000" b="1" dirty="0" smtClean="0">
              <a:solidFill>
                <a:prstClr val="white"/>
              </a:solidFill>
            </a:endParaRPr>
          </a:p>
          <a:p>
            <a:pPr marL="0" indent="0" algn="ctr">
              <a:buNone/>
            </a:pPr>
            <a:r>
              <a:rPr lang="ru-RU" sz="8000" b="1" dirty="0" smtClean="0">
                <a:solidFill>
                  <a:prstClr val="white"/>
                </a:solidFill>
              </a:rPr>
              <a:t>Б</a:t>
            </a:r>
            <a:r>
              <a:rPr lang="ru-RU" sz="8000" b="1" dirty="0">
                <a:solidFill>
                  <a:prstClr val="white"/>
                </a:solidFill>
              </a:rPr>
              <a:t>) </a:t>
            </a:r>
            <a:r>
              <a:rPr lang="ru-RU" sz="8000" b="1" dirty="0" err="1">
                <a:solidFill>
                  <a:prstClr val="white"/>
                </a:solidFill>
              </a:rPr>
              <a:t>Усна</a:t>
            </a:r>
            <a:r>
              <a:rPr lang="ru-RU" sz="8000" b="1" dirty="0">
                <a:solidFill>
                  <a:prstClr val="white"/>
                </a:solidFill>
              </a:rPr>
              <a:t>, </a:t>
            </a:r>
            <a:r>
              <a:rPr lang="ru-RU" sz="8000" b="1" dirty="0" err="1">
                <a:solidFill>
                  <a:prstClr val="white"/>
                </a:solidFill>
              </a:rPr>
              <a:t>письмова</a:t>
            </a:r>
            <a:r>
              <a:rPr lang="ru-RU" sz="8000" b="1" dirty="0">
                <a:solidFill>
                  <a:prstClr val="white"/>
                </a:solidFill>
              </a:rPr>
              <a:t>, </a:t>
            </a:r>
            <a:r>
              <a:rPr lang="ru-RU" sz="8000" b="1" dirty="0" err="1">
                <a:solidFill>
                  <a:prstClr val="white"/>
                </a:solidFill>
              </a:rPr>
              <a:t>електронна</a:t>
            </a:r>
            <a:r>
              <a:rPr lang="ru-RU" sz="8000" b="1" dirty="0">
                <a:solidFill>
                  <a:prstClr val="white"/>
                </a:solidFill>
              </a:rPr>
              <a:t> 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520393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 smtClean="0"/>
              <a:t>6 </a:t>
            </a:r>
            <a:r>
              <a:rPr lang="uk-UA" b="1" dirty="0"/>
              <a:t>питання </a:t>
            </a:r>
            <a:endParaRPr lang="ru-RU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uk-UA" sz="4100" b="1" dirty="0" smtClean="0"/>
              <a:t>Кому слід повідомляти про факти булінгу?</a:t>
            </a:r>
          </a:p>
          <a:p>
            <a:pPr marL="0" indent="0">
              <a:buNone/>
            </a:pPr>
            <a:r>
              <a:rPr lang="ru-RU" sz="4000" b="1" dirty="0">
                <a:solidFill>
                  <a:prstClr val="white"/>
                </a:solidFill>
              </a:rPr>
              <a:t>А) </a:t>
            </a:r>
            <a:r>
              <a:rPr lang="ru-RU" sz="4000" b="1" dirty="0" err="1" smtClean="0">
                <a:solidFill>
                  <a:prstClr val="white"/>
                </a:solidFill>
              </a:rPr>
              <a:t>Друзі</a:t>
            </a:r>
            <a:r>
              <a:rPr lang="ru-RU" sz="4000" b="1" dirty="0" smtClean="0">
                <a:solidFill>
                  <a:prstClr val="white"/>
                </a:solidFill>
              </a:rPr>
              <a:t> та </a:t>
            </a:r>
            <a:r>
              <a:rPr lang="ru-RU" sz="4000" b="1" dirty="0" err="1" smtClean="0">
                <a:solidFill>
                  <a:prstClr val="white"/>
                </a:solidFill>
              </a:rPr>
              <a:t>однокласники</a:t>
            </a:r>
            <a:endParaRPr lang="ru-RU" sz="4000" b="1" dirty="0">
              <a:solidFill>
                <a:prstClr val="white"/>
              </a:solidFill>
            </a:endParaRPr>
          </a:p>
          <a:p>
            <a:pPr marL="0" indent="0">
              <a:buNone/>
            </a:pPr>
            <a:r>
              <a:rPr lang="ru-RU" sz="4000" b="1" dirty="0">
                <a:solidFill>
                  <a:prstClr val="white"/>
                </a:solidFill>
              </a:rPr>
              <a:t>Б) </a:t>
            </a:r>
            <a:r>
              <a:rPr lang="ru-RU" sz="4000" b="1" dirty="0" smtClean="0">
                <a:solidFill>
                  <a:prstClr val="white"/>
                </a:solidFill>
              </a:rPr>
              <a:t>Батьки, педагоги, </a:t>
            </a:r>
            <a:r>
              <a:rPr lang="ru-RU" sz="4000" b="1" dirty="0" err="1" smtClean="0">
                <a:solidFill>
                  <a:prstClr val="white"/>
                </a:solidFill>
              </a:rPr>
              <a:t>медичні</a:t>
            </a:r>
            <a:r>
              <a:rPr lang="ru-RU" sz="4000" b="1" dirty="0" smtClean="0">
                <a:solidFill>
                  <a:prstClr val="white"/>
                </a:solidFill>
              </a:rPr>
              <a:t> </a:t>
            </a:r>
            <a:r>
              <a:rPr lang="ru-RU" sz="4000" b="1" dirty="0" err="1" smtClean="0">
                <a:solidFill>
                  <a:prstClr val="white"/>
                </a:solidFill>
              </a:rPr>
              <a:t>працівники</a:t>
            </a:r>
            <a:endParaRPr lang="ru-RU" sz="4000" b="1" dirty="0">
              <a:solidFill>
                <a:prstClr val="white"/>
              </a:solidFill>
            </a:endParaRPr>
          </a:p>
          <a:p>
            <a:pPr marL="0" lvl="0" indent="0">
              <a:buNone/>
            </a:pPr>
            <a:r>
              <a:rPr lang="ru-RU" sz="4000" b="1" dirty="0" smtClean="0">
                <a:solidFill>
                  <a:prstClr val="white"/>
                </a:solidFill>
              </a:rPr>
              <a:t>В) </a:t>
            </a:r>
            <a:r>
              <a:rPr lang="ru-RU" sz="4000" b="1" dirty="0" err="1" smtClean="0">
                <a:solidFill>
                  <a:prstClr val="white"/>
                </a:solidFill>
              </a:rPr>
              <a:t>Писати</a:t>
            </a:r>
            <a:r>
              <a:rPr lang="ru-RU" sz="4000" b="1" dirty="0" smtClean="0">
                <a:solidFill>
                  <a:prstClr val="white"/>
                </a:solidFill>
              </a:rPr>
              <a:t> </a:t>
            </a:r>
            <a:r>
              <a:rPr lang="ru-RU" sz="4000" b="1" dirty="0" err="1" smtClean="0">
                <a:solidFill>
                  <a:prstClr val="white"/>
                </a:solidFill>
              </a:rPr>
              <a:t>повідомлення</a:t>
            </a:r>
            <a:r>
              <a:rPr lang="ru-RU" sz="4000" b="1" dirty="0" smtClean="0">
                <a:solidFill>
                  <a:prstClr val="white"/>
                </a:solidFill>
              </a:rPr>
              <a:t> в </a:t>
            </a:r>
            <a:r>
              <a:rPr lang="ru-RU" sz="4000" b="1" dirty="0" err="1" smtClean="0">
                <a:solidFill>
                  <a:prstClr val="white"/>
                </a:solidFill>
              </a:rPr>
              <a:t>соціальних</a:t>
            </a:r>
            <a:r>
              <a:rPr lang="ru-RU" sz="4000" b="1" dirty="0" smtClean="0">
                <a:solidFill>
                  <a:prstClr val="white"/>
                </a:solidFill>
              </a:rPr>
              <a:t> мережах</a:t>
            </a:r>
            <a:endParaRPr lang="ru-RU" sz="4100" b="1" dirty="0"/>
          </a:p>
        </p:txBody>
      </p:sp>
    </p:spTree>
    <p:extLst>
      <p:ext uri="{BB962C8B-B14F-4D97-AF65-F5344CB8AC3E}">
        <p14:creationId xmlns:p14="http://schemas.microsoft.com/office/powerpoint/2010/main" val="16204662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/>
              <a:t>Вірна відповідь </a:t>
            </a:r>
            <a:endParaRPr lang="ru-RU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ru-RU" sz="8000" b="1" dirty="0" smtClean="0">
              <a:solidFill>
                <a:prstClr val="white"/>
              </a:solidFill>
            </a:endParaRPr>
          </a:p>
          <a:p>
            <a:pPr marL="0" indent="0" algn="ctr">
              <a:buNone/>
            </a:pPr>
            <a:r>
              <a:rPr lang="ru-RU" sz="8000" b="1" dirty="0" smtClean="0">
                <a:solidFill>
                  <a:prstClr val="white"/>
                </a:solidFill>
              </a:rPr>
              <a:t>Б</a:t>
            </a:r>
            <a:r>
              <a:rPr lang="ru-RU" sz="8000" b="1" dirty="0">
                <a:solidFill>
                  <a:prstClr val="white"/>
                </a:solidFill>
              </a:rPr>
              <a:t>) Батьки, педагоги, </a:t>
            </a:r>
            <a:r>
              <a:rPr lang="ru-RU" sz="8000" b="1" dirty="0" err="1">
                <a:solidFill>
                  <a:prstClr val="white"/>
                </a:solidFill>
              </a:rPr>
              <a:t>медичні</a:t>
            </a:r>
            <a:r>
              <a:rPr lang="ru-RU" sz="8000" b="1" dirty="0">
                <a:solidFill>
                  <a:prstClr val="white"/>
                </a:solidFill>
              </a:rPr>
              <a:t> </a:t>
            </a:r>
            <a:r>
              <a:rPr lang="ru-RU" sz="8000" b="1" dirty="0" err="1">
                <a:solidFill>
                  <a:prstClr val="white"/>
                </a:solidFill>
              </a:rPr>
              <a:t>працівники</a:t>
            </a:r>
            <a:endParaRPr lang="ru-RU" sz="8000" b="1" dirty="0">
              <a:solidFill>
                <a:prstClr val="white"/>
              </a:solidFill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747978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 smtClean="0"/>
              <a:t>1 питання</a:t>
            </a:r>
            <a:endParaRPr lang="ru-RU" b="1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uk-UA" dirty="0" smtClean="0"/>
              <a:t> </a:t>
            </a:r>
            <a:r>
              <a:rPr lang="uk-UA" sz="4400" b="1" dirty="0" smtClean="0"/>
              <a:t>Який відсоток дітей віком від 11 до 17 років стикалися з проблемою цькування?</a:t>
            </a:r>
          </a:p>
          <a:p>
            <a:pPr marL="0" indent="0">
              <a:buNone/>
            </a:pPr>
            <a:r>
              <a:rPr lang="uk-UA" sz="4400" b="1" dirty="0" smtClean="0"/>
              <a:t>А) 67%</a:t>
            </a:r>
          </a:p>
          <a:p>
            <a:pPr marL="0" indent="0">
              <a:buNone/>
            </a:pPr>
            <a:r>
              <a:rPr lang="uk-UA" sz="4400" b="1" dirty="0" smtClean="0"/>
              <a:t>Б) 75%</a:t>
            </a:r>
          </a:p>
          <a:p>
            <a:pPr marL="0" indent="0">
              <a:buNone/>
            </a:pPr>
            <a:r>
              <a:rPr lang="uk-UA" sz="4400" b="1" dirty="0" smtClean="0"/>
              <a:t>В) 54%</a:t>
            </a:r>
            <a:endParaRPr lang="ru-RU" sz="4400" b="1" dirty="0"/>
          </a:p>
        </p:txBody>
      </p:sp>
    </p:spTree>
    <p:extLst>
      <p:ext uri="{BB962C8B-B14F-4D97-AF65-F5344CB8AC3E}">
        <p14:creationId xmlns:p14="http://schemas.microsoft.com/office/powerpoint/2010/main" val="26689219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 smtClean="0"/>
              <a:t>Вірна відповідь </a:t>
            </a:r>
            <a:endParaRPr lang="ru-RU" b="1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endParaRPr lang="uk-UA" sz="8000" b="1" dirty="0" smtClean="0"/>
          </a:p>
          <a:p>
            <a:pPr algn="ctr"/>
            <a:r>
              <a:rPr lang="uk-UA" sz="8000" b="1" dirty="0" smtClean="0"/>
              <a:t>А</a:t>
            </a:r>
            <a:r>
              <a:rPr lang="uk-UA" sz="8000" b="1" dirty="0"/>
              <a:t>) 67%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46839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 smtClean="0"/>
              <a:t>2 питання </a:t>
            </a:r>
            <a:endParaRPr lang="ru-RU" b="1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uk-UA" sz="4400" b="1" dirty="0" smtClean="0"/>
              <a:t>Який відсоток  дітей нікому не повідомляє про проблему цькування?</a:t>
            </a:r>
          </a:p>
          <a:p>
            <a:pPr marL="0" indent="0">
              <a:buNone/>
            </a:pPr>
            <a:endParaRPr lang="uk-UA" dirty="0"/>
          </a:p>
          <a:p>
            <a:pPr marL="0" lvl="0" indent="0">
              <a:buNone/>
            </a:pPr>
            <a:r>
              <a:rPr lang="uk-UA" sz="4400" b="1" dirty="0">
                <a:solidFill>
                  <a:prstClr val="white"/>
                </a:solidFill>
              </a:rPr>
              <a:t>А) </a:t>
            </a:r>
            <a:r>
              <a:rPr lang="uk-UA" sz="4400" b="1" dirty="0" smtClean="0">
                <a:solidFill>
                  <a:prstClr val="white"/>
                </a:solidFill>
              </a:rPr>
              <a:t>25%</a:t>
            </a:r>
            <a:endParaRPr lang="uk-UA" sz="4400" b="1" dirty="0">
              <a:solidFill>
                <a:prstClr val="white"/>
              </a:solidFill>
            </a:endParaRPr>
          </a:p>
          <a:p>
            <a:pPr marL="0" lvl="0" indent="0">
              <a:buNone/>
            </a:pPr>
            <a:r>
              <a:rPr lang="uk-UA" sz="4400" b="1" dirty="0" smtClean="0">
                <a:solidFill>
                  <a:prstClr val="white"/>
                </a:solidFill>
              </a:rPr>
              <a:t>Б) 48%</a:t>
            </a:r>
          </a:p>
          <a:p>
            <a:pPr marL="0" lvl="0" indent="0">
              <a:buNone/>
            </a:pPr>
            <a:r>
              <a:rPr lang="uk-UA" sz="4400" b="1" dirty="0" smtClean="0">
                <a:solidFill>
                  <a:prstClr val="white"/>
                </a:solidFill>
              </a:rPr>
              <a:t>В</a:t>
            </a:r>
            <a:r>
              <a:rPr lang="uk-UA" sz="4400" b="1" dirty="0">
                <a:solidFill>
                  <a:prstClr val="white"/>
                </a:solidFill>
              </a:rPr>
              <a:t>) </a:t>
            </a:r>
            <a:r>
              <a:rPr lang="uk-UA" sz="4400" b="1" dirty="0" smtClean="0">
                <a:solidFill>
                  <a:prstClr val="white"/>
                </a:solidFill>
              </a:rPr>
              <a:t>75%</a:t>
            </a:r>
            <a:endParaRPr lang="ru-RU" sz="4400" b="1" dirty="0">
              <a:solidFill>
                <a:prstClr val="white"/>
              </a:solidFill>
            </a:endParaRP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794490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/>
              <a:t>Вірна відповідь </a:t>
            </a:r>
            <a:endParaRPr lang="ru-RU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 algn="ctr">
              <a:buNone/>
            </a:pPr>
            <a:endParaRPr lang="uk-UA" sz="8000" b="1" dirty="0" smtClean="0">
              <a:solidFill>
                <a:prstClr val="white"/>
              </a:solidFill>
            </a:endParaRPr>
          </a:p>
          <a:p>
            <a:pPr marL="0" lvl="0" indent="0" algn="ctr">
              <a:buNone/>
            </a:pPr>
            <a:r>
              <a:rPr lang="uk-UA" sz="8000" b="1" dirty="0" smtClean="0">
                <a:solidFill>
                  <a:prstClr val="white"/>
                </a:solidFill>
              </a:rPr>
              <a:t>Б</a:t>
            </a:r>
            <a:r>
              <a:rPr lang="uk-UA" sz="8000" b="1" dirty="0">
                <a:solidFill>
                  <a:prstClr val="white"/>
                </a:solidFill>
              </a:rPr>
              <a:t>) 48%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094762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 smtClean="0"/>
              <a:t>3 </a:t>
            </a:r>
            <a:r>
              <a:rPr lang="uk-UA" b="1" dirty="0"/>
              <a:t>питання </a:t>
            </a:r>
            <a:endParaRPr lang="ru-RU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uk-UA" sz="4100" b="1" dirty="0" smtClean="0"/>
              <a:t>Якому різновиду булінгу відповідають такі ознаки: </a:t>
            </a:r>
            <a:r>
              <a:rPr lang="ru-RU" altLang="ru-RU" sz="4100" b="1" dirty="0">
                <a:latin typeface="Arial" panose="020B0604020202020204" pitchFamily="34" charset="0"/>
              </a:rPr>
              <a:t>завдання </a:t>
            </a:r>
            <a:r>
              <a:rPr lang="ru-RU" altLang="ru-RU" sz="4100" b="1" dirty="0" err="1">
                <a:latin typeface="Arial" panose="020B0604020202020204" pitchFamily="34" charset="0"/>
              </a:rPr>
              <a:t>ударів</a:t>
            </a:r>
            <a:r>
              <a:rPr lang="ru-RU" altLang="ru-RU" sz="4100" b="1" dirty="0">
                <a:latin typeface="Arial" panose="020B0604020202020204" pitchFamily="34" charset="0"/>
              </a:rPr>
              <a:t>, </a:t>
            </a:r>
            <a:r>
              <a:rPr lang="ru-RU" altLang="ru-RU" sz="4100" b="1" dirty="0" err="1">
                <a:latin typeface="Arial" panose="020B0604020202020204" pitchFamily="34" charset="0"/>
              </a:rPr>
              <a:t>штовхання</a:t>
            </a:r>
            <a:r>
              <a:rPr lang="ru-RU" altLang="ru-RU" sz="4100" b="1" dirty="0">
                <a:latin typeface="Arial" panose="020B0604020202020204" pitchFamily="34" charset="0"/>
              </a:rPr>
              <a:t>, </a:t>
            </a:r>
            <a:r>
              <a:rPr lang="ru-RU" altLang="ru-RU" sz="4100" b="1" dirty="0" err="1">
                <a:latin typeface="Arial" panose="020B0604020202020204" pitchFamily="34" charset="0"/>
              </a:rPr>
              <a:t>пошкодження</a:t>
            </a:r>
            <a:r>
              <a:rPr lang="ru-RU" altLang="ru-RU" sz="4100" b="1" dirty="0">
                <a:latin typeface="Arial" panose="020B0604020202020204" pitchFamily="34" charset="0"/>
              </a:rPr>
              <a:t> </a:t>
            </a:r>
            <a:r>
              <a:rPr lang="ru-RU" altLang="ru-RU" sz="4100" b="1" dirty="0" err="1">
                <a:latin typeface="Arial" panose="020B0604020202020204" pitchFamily="34" charset="0"/>
              </a:rPr>
              <a:t>або</a:t>
            </a:r>
            <a:r>
              <a:rPr lang="ru-RU" altLang="ru-RU" sz="4100" b="1" dirty="0">
                <a:latin typeface="Arial" panose="020B0604020202020204" pitchFamily="34" charset="0"/>
              </a:rPr>
              <a:t> </a:t>
            </a:r>
            <a:r>
              <a:rPr lang="ru-RU" altLang="ru-RU" sz="4100" b="1" dirty="0" err="1">
                <a:latin typeface="Arial" panose="020B0604020202020204" pitchFamily="34" charset="0"/>
              </a:rPr>
              <a:t>крадіжка</a:t>
            </a:r>
            <a:r>
              <a:rPr lang="ru-RU" altLang="ru-RU" sz="4100" b="1" dirty="0">
                <a:latin typeface="Arial" panose="020B0604020202020204" pitchFamily="34" charset="0"/>
              </a:rPr>
              <a:t> </a:t>
            </a:r>
            <a:r>
              <a:rPr lang="ru-RU" altLang="ru-RU" sz="4100" b="1" dirty="0" err="1" smtClean="0">
                <a:latin typeface="Arial" panose="020B0604020202020204" pitchFamily="34" charset="0"/>
              </a:rPr>
              <a:t>власності</a:t>
            </a:r>
            <a:r>
              <a:rPr lang="ru-RU" altLang="ru-RU" sz="4000" b="1" dirty="0" smtClean="0">
                <a:latin typeface="Arial" panose="020B0604020202020204" pitchFamily="34" charset="0"/>
              </a:rPr>
              <a:t>?</a:t>
            </a:r>
            <a:endParaRPr lang="ru-RU" altLang="ru-RU" sz="4000" b="1" dirty="0">
              <a:latin typeface="Arial" panose="020B0604020202020204" pitchFamily="34" charset="0"/>
            </a:endParaRPr>
          </a:p>
          <a:p>
            <a:pPr marL="0" indent="0">
              <a:buNone/>
            </a:pPr>
            <a:r>
              <a:rPr lang="ru-RU" sz="4000" b="1" dirty="0"/>
              <a:t>А) </a:t>
            </a:r>
            <a:r>
              <a:rPr lang="ru-RU" sz="4000" b="1" dirty="0" smtClean="0"/>
              <a:t>Електронний</a:t>
            </a:r>
            <a:endParaRPr lang="ru-RU" sz="4000" b="1" dirty="0"/>
          </a:p>
          <a:p>
            <a:pPr marL="0" indent="0">
              <a:buNone/>
            </a:pPr>
            <a:r>
              <a:rPr lang="ru-RU" sz="4000" b="1" dirty="0"/>
              <a:t>Б) </a:t>
            </a:r>
            <a:r>
              <a:rPr lang="ru-RU" sz="4000" b="1" dirty="0" smtClean="0"/>
              <a:t>Психологічний</a:t>
            </a:r>
            <a:endParaRPr lang="ru-RU" sz="4000" b="1" dirty="0"/>
          </a:p>
          <a:p>
            <a:pPr marL="0" indent="0">
              <a:buNone/>
            </a:pPr>
            <a:r>
              <a:rPr lang="ru-RU" sz="4000" b="1" dirty="0"/>
              <a:t>В) </a:t>
            </a:r>
            <a:r>
              <a:rPr lang="ru-RU" sz="4000" b="1" dirty="0" smtClean="0"/>
              <a:t>Фізичний </a:t>
            </a:r>
            <a:endParaRPr lang="ru-RU" sz="4000" b="1" dirty="0"/>
          </a:p>
          <a:p>
            <a:pPr marL="0" indent="0">
              <a:buNone/>
            </a:pPr>
            <a:endParaRPr lang="ru-RU" sz="4000" b="1" dirty="0"/>
          </a:p>
        </p:txBody>
      </p:sp>
    </p:spTree>
    <p:extLst>
      <p:ext uri="{BB962C8B-B14F-4D97-AF65-F5344CB8AC3E}">
        <p14:creationId xmlns:p14="http://schemas.microsoft.com/office/powerpoint/2010/main" val="36600883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/>
              <a:t>Вірна відповідь </a:t>
            </a:r>
            <a:endParaRPr lang="ru-RU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ru-RU" sz="8000" b="1" dirty="0" smtClean="0"/>
          </a:p>
          <a:p>
            <a:pPr marL="0" indent="0" algn="ctr">
              <a:buNone/>
            </a:pPr>
            <a:r>
              <a:rPr lang="ru-RU" sz="8000" b="1" dirty="0" smtClean="0"/>
              <a:t>В</a:t>
            </a:r>
            <a:r>
              <a:rPr lang="ru-RU" sz="8000" b="1" dirty="0"/>
              <a:t>) Фізичний 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362175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 smtClean="0"/>
              <a:t>4 </a:t>
            </a:r>
            <a:r>
              <a:rPr lang="uk-UA" b="1" dirty="0"/>
              <a:t>питання </a:t>
            </a:r>
            <a:endParaRPr lang="ru-RU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uk-UA" sz="4100" b="1" dirty="0"/>
              <a:t>Якому різновиду булінгу відповідають такі ознаки</a:t>
            </a:r>
            <a:r>
              <a:rPr lang="uk-UA" sz="4100" b="1" dirty="0" smtClean="0"/>
              <a:t>:</a:t>
            </a:r>
            <a:r>
              <a:rPr lang="ru-RU" altLang="ru-RU" sz="4100" b="1" dirty="0">
                <a:latin typeface="Arial" panose="020B0604020202020204" pitchFamily="34" charset="0"/>
              </a:rPr>
              <a:t> розповсюдження </a:t>
            </a:r>
            <a:r>
              <a:rPr lang="ru-RU" altLang="ru-RU" sz="4100" b="1" dirty="0" err="1">
                <a:latin typeface="Arial" panose="020B0604020202020204" pitchFamily="34" charset="0"/>
              </a:rPr>
              <a:t>пліток</a:t>
            </a:r>
            <a:r>
              <a:rPr lang="ru-RU" altLang="ru-RU" sz="4100" b="1" dirty="0">
                <a:latin typeface="Arial" panose="020B0604020202020204" pitchFamily="34" charset="0"/>
              </a:rPr>
              <a:t> </a:t>
            </a:r>
            <a:r>
              <a:rPr lang="ru-RU" altLang="ru-RU" sz="4100" b="1" dirty="0" err="1">
                <a:latin typeface="Arial" panose="020B0604020202020204" pitchFamily="34" charset="0"/>
              </a:rPr>
              <a:t>або</a:t>
            </a:r>
            <a:r>
              <a:rPr lang="ru-RU" altLang="ru-RU" sz="4100" b="1" dirty="0">
                <a:latin typeface="Arial" panose="020B0604020202020204" pitchFamily="34" charset="0"/>
              </a:rPr>
              <a:t> </a:t>
            </a:r>
            <a:r>
              <a:rPr lang="ru-RU" altLang="ru-RU" sz="4100" b="1" dirty="0" smtClean="0">
                <a:latin typeface="Arial" panose="020B0604020202020204" pitchFamily="34" charset="0"/>
              </a:rPr>
              <a:t>чуток?</a:t>
            </a:r>
          </a:p>
          <a:p>
            <a:pPr marL="0" indent="0">
              <a:buNone/>
            </a:pPr>
            <a:r>
              <a:rPr lang="ru-RU" sz="4000" b="1" dirty="0">
                <a:solidFill>
                  <a:prstClr val="white"/>
                </a:solidFill>
              </a:rPr>
              <a:t>А) </a:t>
            </a:r>
            <a:r>
              <a:rPr lang="ru-RU" sz="4000" b="1" dirty="0" smtClean="0">
                <a:solidFill>
                  <a:prstClr val="white"/>
                </a:solidFill>
              </a:rPr>
              <a:t>Психологічний</a:t>
            </a:r>
            <a:endParaRPr lang="ru-RU" sz="4000" b="1" dirty="0">
              <a:solidFill>
                <a:prstClr val="white"/>
              </a:solidFill>
            </a:endParaRPr>
          </a:p>
          <a:p>
            <a:pPr marL="0" indent="0">
              <a:buNone/>
            </a:pPr>
            <a:r>
              <a:rPr lang="ru-RU" sz="4000" b="1" dirty="0">
                <a:solidFill>
                  <a:prstClr val="white"/>
                </a:solidFill>
              </a:rPr>
              <a:t>Б) Фізичний </a:t>
            </a:r>
            <a:endParaRPr lang="ru-RU" sz="4000" b="1" dirty="0" smtClean="0">
              <a:solidFill>
                <a:prstClr val="white"/>
              </a:solidFill>
            </a:endParaRPr>
          </a:p>
          <a:p>
            <a:pPr marL="0" lvl="0" indent="0">
              <a:buNone/>
            </a:pPr>
            <a:r>
              <a:rPr lang="ru-RU" sz="4000" b="1" dirty="0" smtClean="0">
                <a:solidFill>
                  <a:prstClr val="white"/>
                </a:solidFill>
              </a:rPr>
              <a:t>В)</a:t>
            </a:r>
            <a:r>
              <a:rPr lang="ru-RU" sz="4400" b="1" dirty="0">
                <a:solidFill>
                  <a:prstClr val="white"/>
                </a:solidFill>
              </a:rPr>
              <a:t> Електронний</a:t>
            </a:r>
            <a:endParaRPr lang="ru-RU" sz="4100" b="1" dirty="0"/>
          </a:p>
        </p:txBody>
      </p:sp>
    </p:spTree>
    <p:extLst>
      <p:ext uri="{BB962C8B-B14F-4D97-AF65-F5344CB8AC3E}">
        <p14:creationId xmlns:p14="http://schemas.microsoft.com/office/powerpoint/2010/main" val="5024178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/>
              <a:t>Вірна відповідь </a:t>
            </a:r>
            <a:endParaRPr lang="ru-RU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ru-RU" sz="8000" b="1" dirty="0" smtClean="0">
              <a:solidFill>
                <a:prstClr val="white"/>
              </a:solidFill>
            </a:endParaRPr>
          </a:p>
          <a:p>
            <a:pPr marL="0" indent="0" algn="ctr">
              <a:buNone/>
            </a:pPr>
            <a:r>
              <a:rPr lang="ru-RU" sz="8000" b="1" dirty="0" smtClean="0">
                <a:solidFill>
                  <a:prstClr val="white"/>
                </a:solidFill>
              </a:rPr>
              <a:t>А</a:t>
            </a:r>
            <a:r>
              <a:rPr lang="ru-RU" sz="8000" b="1" dirty="0">
                <a:solidFill>
                  <a:prstClr val="white"/>
                </a:solidFill>
              </a:rPr>
              <a:t>) Психологічний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068940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уман">
  <a:themeElements>
    <a:clrScheme name="Vapor Trail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DF2E28"/>
      </a:accent1>
      <a:accent2>
        <a:srgbClr val="FE801A"/>
      </a:accent2>
      <a:accent3>
        <a:srgbClr val="E9BF35"/>
      </a:accent3>
      <a:accent4>
        <a:srgbClr val="81BB42"/>
      </a:accent4>
      <a:accent5>
        <a:srgbClr val="32C7A9"/>
      </a:accent5>
      <a:accent6>
        <a:srgbClr val="4A9BDC"/>
      </a:accent6>
      <a:hlink>
        <a:srgbClr val="F0532B"/>
      </a:hlink>
      <a:folHlink>
        <a:srgbClr val="F38B53"/>
      </a:folHlink>
    </a:clrScheme>
    <a:fontScheme name="Vapor Trail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Vapor Trail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8F31A783-2159-4870-BC29-2BA7D038EA4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TM04033937[[fn=Туман]]</Template>
  <TotalTime>43</TotalTime>
  <Words>201</Words>
  <Application>Microsoft Office PowerPoint</Application>
  <PresentationFormat>Широкий екран</PresentationFormat>
  <Paragraphs>50</Paragraphs>
  <Slides>13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13</vt:i4>
      </vt:variant>
    </vt:vector>
  </HeadingPairs>
  <TitlesOfParts>
    <vt:vector size="16" baseType="lpstr">
      <vt:lpstr>Arial</vt:lpstr>
      <vt:lpstr>Century Gothic</vt:lpstr>
      <vt:lpstr>Туман</vt:lpstr>
      <vt:lpstr>«Відгадай»</vt:lpstr>
      <vt:lpstr>1 питання</vt:lpstr>
      <vt:lpstr>Вірна відповідь </vt:lpstr>
      <vt:lpstr>2 питання </vt:lpstr>
      <vt:lpstr>Вірна відповідь </vt:lpstr>
      <vt:lpstr>3 питання </vt:lpstr>
      <vt:lpstr>Вірна відповідь </vt:lpstr>
      <vt:lpstr>4 питання </vt:lpstr>
      <vt:lpstr>Вірна відповідь </vt:lpstr>
      <vt:lpstr>5 питання </vt:lpstr>
      <vt:lpstr>Вірна відповідь </vt:lpstr>
      <vt:lpstr>6 питання </vt:lpstr>
      <vt:lpstr>Вірна відповідь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«Відгадай»</dc:title>
  <dc:creator>Admin</dc:creator>
  <cp:lastModifiedBy>Admin</cp:lastModifiedBy>
  <cp:revision>11</cp:revision>
  <dcterms:created xsi:type="dcterms:W3CDTF">2022-01-10T13:08:11Z</dcterms:created>
  <dcterms:modified xsi:type="dcterms:W3CDTF">2022-01-10T13:51:33Z</dcterms:modified>
</cp:coreProperties>
</file>