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7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52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7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8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7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2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1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1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0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0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5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7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0D36-958C-4A2F-958A-B1885F43728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CEE338-922F-4ACF-AECF-83D2021CC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uk.wikipedia.org/wiki/%D0%A8%D0%BB%D1%8F%D1%85%D1%82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найкращих сучасних українських дитячих письменник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6" y="43833"/>
            <a:ext cx="11696554" cy="67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07066" y="649223"/>
            <a:ext cx="9950365" cy="3227833"/>
          </a:xfrm>
        </p:spPr>
        <p:txBody>
          <a:bodyPr/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Видатні українські</a:t>
            </a:r>
            <a:r>
              <a:rPr lang="uk-UA" sz="6600" b="1" dirty="0">
                <a:solidFill>
                  <a:srgbClr val="FF0000"/>
                </a:solidFill>
              </a:rPr>
              <a:t/>
            </a:r>
            <a:br>
              <a:rPr lang="uk-UA" sz="6600" b="1" dirty="0">
                <a:solidFill>
                  <a:srgbClr val="FF0000"/>
                </a:solidFill>
              </a:rPr>
            </a:br>
            <a:r>
              <a:rPr lang="uk-UA" sz="6600" b="1" dirty="0" smtClean="0">
                <a:solidFill>
                  <a:srgbClr val="FF0000"/>
                </a:solidFill>
              </a:rPr>
              <a:t> письменники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9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228154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1752"/>
            <a:ext cx="10624650" cy="573961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Попри те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рано </a:t>
            </a:r>
            <a:r>
              <a:rPr lang="ru-RU" dirty="0" err="1">
                <a:solidFill>
                  <a:schemeClr val="tx1"/>
                </a:solidFill>
              </a:rPr>
              <a:t>залишився</a:t>
            </a:r>
            <a:r>
              <a:rPr lang="ru-RU" dirty="0">
                <a:solidFill>
                  <a:schemeClr val="tx1"/>
                </a:solidFill>
              </a:rPr>
              <a:t> сиротою, </a:t>
            </a:r>
            <a:r>
              <a:rPr lang="ru-RU" dirty="0" err="1">
                <a:solidFill>
                  <a:schemeClr val="tx1"/>
                </a:solidFill>
              </a:rPr>
              <a:t>Іван</a:t>
            </a:r>
            <a:r>
              <a:rPr lang="ru-RU" dirty="0">
                <a:solidFill>
                  <a:schemeClr val="tx1"/>
                </a:solidFill>
              </a:rPr>
              <a:t> Франко </a:t>
            </a:r>
            <a:r>
              <a:rPr lang="ru-RU" dirty="0" err="1">
                <a:solidFill>
                  <a:schemeClr val="tx1"/>
                </a:solidFill>
              </a:rPr>
              <a:t>здобув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ґрунтовну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освіту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села </a:t>
            </a:r>
            <a:r>
              <a:rPr lang="ru-RU" dirty="0" err="1"/>
              <a:t>Ясениця-Сільна</a:t>
            </a:r>
            <a:r>
              <a:rPr lang="ru-RU" dirty="0"/>
              <a:t> (1862–1864), </a:t>
            </a:r>
            <a:r>
              <a:rPr lang="ru-RU" dirty="0" err="1"/>
              <a:t>потім</a:t>
            </a:r>
            <a:r>
              <a:rPr lang="ru-RU" dirty="0"/>
              <a:t> у так </a:t>
            </a:r>
            <a:r>
              <a:rPr lang="ru-RU" dirty="0" err="1"/>
              <a:t>званій</a:t>
            </a:r>
            <a:r>
              <a:rPr lang="ru-RU" dirty="0"/>
              <a:t> </a:t>
            </a:r>
            <a:r>
              <a:rPr lang="ru-RU" dirty="0" err="1"/>
              <a:t>нормальній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при </a:t>
            </a:r>
            <a:r>
              <a:rPr lang="ru-RU" dirty="0" err="1"/>
              <a:t>василіанському</a:t>
            </a:r>
            <a:r>
              <a:rPr lang="ru-RU" dirty="0"/>
              <a:t> </a:t>
            </a:r>
            <a:r>
              <a:rPr lang="ru-RU" dirty="0" err="1"/>
              <a:t>монастирі</a:t>
            </a:r>
            <a:r>
              <a:rPr lang="ru-RU" dirty="0"/>
              <a:t> у </a:t>
            </a:r>
            <a:r>
              <a:rPr lang="ru-RU" dirty="0" err="1"/>
              <a:t>Дрогобичі</a:t>
            </a:r>
            <a:r>
              <a:rPr lang="ru-RU" dirty="0"/>
              <a:t> (1864–1867). У 1875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Дрогобицьку</a:t>
            </a:r>
            <a:r>
              <a:rPr lang="ru-RU" dirty="0"/>
              <a:t> </a:t>
            </a:r>
            <a:r>
              <a:rPr lang="ru-RU" dirty="0" err="1"/>
              <a:t>гімназію</a:t>
            </a:r>
            <a:r>
              <a:rPr lang="ru-RU" dirty="0"/>
              <a:t>. </a:t>
            </a:r>
            <a:r>
              <a:rPr lang="ru-RU" dirty="0" err="1"/>
              <a:t>Восени</a:t>
            </a:r>
            <a:r>
              <a:rPr lang="ru-RU" dirty="0"/>
              <a:t> 1875 р. став студентом </a:t>
            </a:r>
            <a:r>
              <a:rPr lang="ru-RU" dirty="0" err="1"/>
              <a:t>філософського</a:t>
            </a:r>
            <a:r>
              <a:rPr lang="ru-RU" dirty="0"/>
              <a:t> факультету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«</a:t>
            </a:r>
            <a:r>
              <a:rPr lang="ru-RU" dirty="0" err="1" smtClean="0"/>
              <a:t>Каменярі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Книга «Каменярі. Вірші та поеми» – Іван Франко, купити за ціною 105.00 на  YAKABOO: 978-966-10-538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17" y="1567814"/>
            <a:ext cx="3790950" cy="51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7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" y="145922"/>
            <a:ext cx="5515928" cy="4131622"/>
          </a:xfrm>
          <a:prstGeom prst="rect">
            <a:avLst/>
          </a:prstGeom>
        </p:spPr>
      </p:pic>
      <p:pic>
        <p:nvPicPr>
          <p:cNvPr id="9220" name="Picture 4" descr="Встане славна Україна від Кубані до Сяну» – Іван Фра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56" y="246506"/>
            <a:ext cx="38862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Иван Франко - Великий Каменя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97" y="2651691"/>
            <a:ext cx="3536751" cy="39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3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83402" cy="1320800"/>
          </a:xfrm>
        </p:spPr>
        <p:txBody>
          <a:bodyPr/>
          <a:lstStyle/>
          <a:p>
            <a:pPr algn="ctr"/>
            <a:r>
              <a:rPr lang="ru-RU" b="1" dirty="0" err="1"/>
              <a:t>Ле́ся</a:t>
            </a:r>
            <a:r>
              <a:rPr lang="ru-RU" b="1" dirty="0"/>
              <a:t> </a:t>
            </a:r>
            <a:r>
              <a:rPr lang="ru-RU" b="1" dirty="0" err="1"/>
              <a:t>Украї́нка</a:t>
            </a:r>
            <a:r>
              <a:rPr lang="ru-RU" dirty="0"/>
              <a:t> 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 </a:t>
            </a:r>
            <a:r>
              <a:rPr lang="ru-RU" b="1" dirty="0" err="1"/>
              <a:t>Лари́са</a:t>
            </a:r>
            <a:r>
              <a:rPr lang="ru-RU" b="1" dirty="0"/>
              <a:t> </a:t>
            </a:r>
            <a:r>
              <a:rPr lang="ru-RU" b="1" dirty="0" err="1"/>
              <a:t>Петрі́вна</a:t>
            </a:r>
            <a:r>
              <a:rPr lang="ru-RU" b="1" dirty="0"/>
              <a:t> </a:t>
            </a:r>
            <a:r>
              <a:rPr lang="ru-RU" b="1" dirty="0" err="1"/>
              <a:t>Ко́сач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Леся Українка біографія (КОРОТКО)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10" y="1809815"/>
            <a:ext cx="8329506" cy="50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0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83402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Леся </a:t>
            </a:r>
            <a:r>
              <a:rPr lang="ru-RU" dirty="0" err="1" smtClean="0">
                <a:solidFill>
                  <a:schemeClr val="tx1"/>
                </a:solidFill>
              </a:rPr>
              <a:t>Українка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народилася</a:t>
            </a:r>
            <a:r>
              <a:rPr lang="ru-RU" dirty="0">
                <a:solidFill>
                  <a:schemeClr val="tx1"/>
                </a:solidFill>
              </a:rPr>
              <a:t> 25 лютого 1871 року у </a:t>
            </a:r>
            <a:r>
              <a:rPr lang="ru-RU" dirty="0" err="1">
                <a:solidFill>
                  <a:schemeClr val="tx1"/>
                </a:solidFill>
              </a:rPr>
              <a:t>Новограді-Волинському</a:t>
            </a:r>
            <a:r>
              <a:rPr lang="ru-RU" dirty="0">
                <a:solidFill>
                  <a:schemeClr val="tx1"/>
                </a:solidFill>
              </a:rPr>
              <a:t>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Файл:Будинок, де жила Леся Українка (“білий будинок Косачів”) (6).JPG —  Вікіпед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35" y="2041716"/>
            <a:ext cx="6048025" cy="45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5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3482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Змалку</a:t>
            </a:r>
            <a:r>
              <a:rPr lang="ru-RU" dirty="0"/>
              <a:t> Леся </a:t>
            </a:r>
            <a:r>
              <a:rPr lang="ru-RU" dirty="0" err="1"/>
              <a:t>захоплювалася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, мала </a:t>
            </a:r>
            <a:r>
              <a:rPr lang="ru-RU" dirty="0" err="1"/>
              <a:t>неабиякий</a:t>
            </a:r>
            <a:r>
              <a:rPr lang="ru-RU" dirty="0"/>
              <a:t> </a:t>
            </a:r>
            <a:r>
              <a:rPr lang="ru-RU" dirty="0" err="1"/>
              <a:t>хист</a:t>
            </a:r>
            <a:r>
              <a:rPr lang="ru-RU" dirty="0"/>
              <a:t> до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гри</a:t>
            </a:r>
            <a:r>
              <a:rPr lang="ru-RU" dirty="0"/>
              <a:t> на </a:t>
            </a:r>
            <a:r>
              <a:rPr lang="ru-RU" dirty="0" err="1"/>
              <a:t>фортепіано</a:t>
            </a:r>
            <a:r>
              <a:rPr lang="ru-RU" dirty="0"/>
              <a:t>. На жаль, хвороба </a:t>
            </a:r>
            <a:r>
              <a:rPr lang="ru-RU" dirty="0" err="1"/>
              <a:t>прикувала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дівчинкою</a:t>
            </a:r>
            <a:r>
              <a:rPr lang="ru-RU" dirty="0"/>
              <a:t> до </a:t>
            </a:r>
            <a:r>
              <a:rPr lang="ru-RU" dirty="0" err="1"/>
              <a:t>ліжка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відомої</a:t>
            </a:r>
            <a:r>
              <a:rPr lang="ru-RU" dirty="0"/>
              <a:t> </a:t>
            </a:r>
            <a:r>
              <a:rPr lang="ru-RU" dirty="0" err="1"/>
              <a:t>піаністки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не </a:t>
            </a:r>
            <a:r>
              <a:rPr lang="ru-RU" dirty="0" err="1"/>
              <a:t>вийшло</a:t>
            </a:r>
            <a:r>
              <a:rPr lang="ru-RU" dirty="0"/>
              <a:t>. </a:t>
            </a:r>
            <a:r>
              <a:rPr lang="ru-RU" dirty="0" err="1"/>
              <a:t>Якби</a:t>
            </a:r>
            <a:r>
              <a:rPr lang="ru-RU" dirty="0"/>
              <a:t> не хвороба, </a:t>
            </a:r>
            <a:r>
              <a:rPr lang="ru-RU" dirty="0" err="1"/>
              <a:t>невідомо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не стала б Леся </a:t>
            </a:r>
            <a:r>
              <a:rPr lang="ru-RU" dirty="0" err="1"/>
              <a:t>геніальним</a:t>
            </a:r>
            <a:r>
              <a:rPr lang="ru-RU" dirty="0"/>
              <a:t> композитором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Вже</a:t>
            </a:r>
            <a:r>
              <a:rPr lang="ru-RU" dirty="0"/>
              <a:t> 5-річною </a:t>
            </a:r>
            <a:r>
              <a:rPr lang="ru-RU" dirty="0" err="1"/>
              <a:t>дівчинкою</a:t>
            </a:r>
            <a:r>
              <a:rPr lang="ru-RU" dirty="0"/>
              <a:t> Леся почала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драматичні</a:t>
            </a:r>
            <a:r>
              <a:rPr lang="ru-RU" dirty="0"/>
              <a:t> твори, а у 9 – написала </a:t>
            </a:r>
            <a:r>
              <a:rPr lang="ru-RU" dirty="0" err="1"/>
              <a:t>свій</a:t>
            </a:r>
            <a:r>
              <a:rPr lang="ru-RU" dirty="0"/>
              <a:t> перший </a:t>
            </a:r>
            <a:r>
              <a:rPr lang="ru-RU" dirty="0" err="1"/>
              <a:t>вірш</a:t>
            </a:r>
            <a:r>
              <a:rPr lang="ru-RU" dirty="0"/>
              <a:t> «</a:t>
            </a:r>
            <a:r>
              <a:rPr lang="ru-RU" dirty="0" err="1"/>
              <a:t>Надія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До 5 </a:t>
            </a:r>
            <a:r>
              <a:rPr lang="ru-RU" dirty="0" err="1"/>
              <a:t>класу</a:t>
            </a:r>
            <a:r>
              <a:rPr lang="ru-RU" dirty="0"/>
              <a:t> Леся </a:t>
            </a:r>
            <a:r>
              <a:rPr lang="ru-RU" dirty="0" err="1"/>
              <a:t>навчалася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, за </a:t>
            </a:r>
            <a:r>
              <a:rPr lang="ru-RU" dirty="0" err="1"/>
              <a:t>програмою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дивовижні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(а </a:t>
            </a:r>
            <a:r>
              <a:rPr lang="ru-RU" dirty="0" err="1"/>
              <a:t>дівчинка</a:t>
            </a:r>
            <a:r>
              <a:rPr lang="ru-RU" dirty="0"/>
              <a:t> </a:t>
            </a:r>
            <a:r>
              <a:rPr lang="ru-RU" dirty="0" err="1"/>
              <a:t>навчилася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у 4 роки та легко </a:t>
            </a:r>
            <a:r>
              <a:rPr lang="ru-RU" dirty="0" err="1"/>
              <a:t>опановувала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),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вважала</a:t>
            </a:r>
            <a:r>
              <a:rPr lang="ru-RU" dirty="0"/>
              <a:t> </a:t>
            </a:r>
            <a:r>
              <a:rPr lang="ru-RU" dirty="0" err="1"/>
              <a:t>доньку</a:t>
            </a:r>
            <a:r>
              <a:rPr lang="ru-RU" dirty="0"/>
              <a:t> </a:t>
            </a:r>
            <a:r>
              <a:rPr lang="ru-RU" dirty="0" err="1"/>
              <a:t>відсталою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вивчила</a:t>
            </a:r>
            <a:r>
              <a:rPr lang="ru-RU" dirty="0"/>
              <a:t> 11 </a:t>
            </a:r>
            <a:r>
              <a:rPr lang="ru-RU" dirty="0" err="1"/>
              <a:t>мов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латину</a:t>
            </a:r>
            <a:r>
              <a:rPr lang="ru-RU" dirty="0"/>
              <a:t> і </a:t>
            </a:r>
            <a:r>
              <a:rPr lang="ru-RU" dirty="0" err="1"/>
              <a:t>грецьку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Леся </a:t>
            </a:r>
            <a:r>
              <a:rPr lang="ru-RU" dirty="0" err="1"/>
              <a:t>Українка</a:t>
            </a:r>
            <a:r>
              <a:rPr lang="ru-RU" dirty="0"/>
              <a:t> </a:t>
            </a:r>
            <a:r>
              <a:rPr lang="ru-RU" dirty="0" err="1"/>
              <a:t>перебувала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негласним</a:t>
            </a:r>
            <a:r>
              <a:rPr lang="ru-RU" dirty="0"/>
              <a:t> </a:t>
            </a:r>
            <a:r>
              <a:rPr lang="ru-RU" dirty="0" err="1"/>
              <a:t>наглядом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, і цензура не раз </a:t>
            </a:r>
            <a:r>
              <a:rPr lang="ru-RU" dirty="0" err="1"/>
              <a:t>забороняла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твори.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94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20" y="187325"/>
            <a:ext cx="4898852" cy="3259963"/>
          </a:xfrm>
          <a:prstGeom prst="rect">
            <a:avLst/>
          </a:prstGeom>
        </p:spPr>
      </p:pic>
      <p:pic>
        <p:nvPicPr>
          <p:cNvPr id="12292" name="Picture 4" descr="К 150-летию Леси Украинки: Женщина, о которой не писали в учебниках -  Вільне раді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47" y="187325"/>
            <a:ext cx="6306439" cy="51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риобрести портрет Леся Украинка для подарка из янтаря от полеских мастеров  ТМ Янтарь Полесь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6" y="3447288"/>
            <a:ext cx="4380102" cy="32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3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26786" cy="1320800"/>
          </a:xfrm>
        </p:spPr>
        <p:txBody>
          <a:bodyPr/>
          <a:lstStyle/>
          <a:p>
            <a:pPr algn="ctr"/>
            <a:r>
              <a:rPr lang="uk-UA" dirty="0" smtClean="0"/>
              <a:t>Підсумок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47410" cy="3880773"/>
          </a:xfrm>
        </p:spPr>
        <p:txBody>
          <a:bodyPr/>
          <a:lstStyle/>
          <a:p>
            <a:r>
              <a:rPr lang="uk-UA" dirty="0" smtClean="0"/>
              <a:t>Назви найбільш відомих українських письменників.</a:t>
            </a:r>
          </a:p>
          <a:p>
            <a:r>
              <a:rPr lang="uk-UA" dirty="0" smtClean="0"/>
              <a:t>Що найбільше тебе вразило в біографії Тараса Шевченка?</a:t>
            </a:r>
          </a:p>
          <a:p>
            <a:r>
              <a:rPr lang="uk-UA" dirty="0" smtClean="0"/>
              <a:t>Що </a:t>
            </a:r>
            <a:r>
              <a:rPr lang="uk-UA" dirty="0" err="1" smtClean="0"/>
              <a:t>запам</a:t>
            </a:r>
            <a:r>
              <a:rPr lang="en-US" dirty="0" smtClean="0"/>
              <a:t>’</a:t>
            </a:r>
            <a:r>
              <a:rPr lang="uk-UA" dirty="0" err="1" smtClean="0"/>
              <a:t>ятали</a:t>
            </a:r>
            <a:r>
              <a:rPr lang="uk-UA" dirty="0" smtClean="0"/>
              <a:t> з життя Івана Франка?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42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e1415c0b06ab4686d34939f0cf9e78b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31876" y="609600"/>
            <a:ext cx="10084308" cy="6175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079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>
                <a:solidFill>
                  <a:schemeClr val="tx1"/>
                </a:solidFill>
              </a:rPr>
              <a:t>Пам’ятайте,милі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діти,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х</a:t>
            </a:r>
            <a:r>
              <a:rPr lang="uk-UA" dirty="0" smtClean="0">
                <a:solidFill>
                  <a:schemeClr val="tx1"/>
                </a:solidFill>
              </a:rPr>
              <a:t>лоп’ята </a:t>
            </a:r>
            <a:r>
              <a:rPr lang="uk-UA" dirty="0">
                <a:solidFill>
                  <a:schemeClr val="tx1"/>
                </a:solidFill>
              </a:rPr>
              <a:t>й дівчата!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Щоб успіхи чудові </a:t>
            </a:r>
            <a:r>
              <a:rPr lang="uk-UA" dirty="0" smtClean="0">
                <a:solidFill>
                  <a:schemeClr val="tx1"/>
                </a:solidFill>
              </a:rPr>
              <a:t>мати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т</a:t>
            </a:r>
            <a:r>
              <a:rPr lang="uk-UA" dirty="0" smtClean="0">
                <a:solidFill>
                  <a:schemeClr val="tx1"/>
                </a:solidFill>
              </a:rPr>
              <a:t>реба </a:t>
            </a:r>
            <a:r>
              <a:rPr lang="uk-UA" dirty="0">
                <a:solidFill>
                  <a:schemeClr val="tx1"/>
                </a:solidFill>
              </a:rPr>
              <a:t>гарно </a:t>
            </a:r>
            <a:r>
              <a:rPr lang="uk-UA">
                <a:solidFill>
                  <a:schemeClr val="tx1"/>
                </a:solidFill>
              </a:rPr>
              <a:t>всім </a:t>
            </a:r>
            <a:r>
              <a:rPr lang="uk-UA" smtClean="0">
                <a:solidFill>
                  <a:schemeClr val="tx1"/>
                </a:solidFill>
              </a:rPr>
              <a:t>читати.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ія &amp;quot;Тарас Григорович Шевченко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2" y="96012"/>
            <a:ext cx="8750681" cy="656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34378" cy="1320800"/>
          </a:xfrm>
        </p:spPr>
        <p:txBody>
          <a:bodyPr/>
          <a:lstStyle/>
          <a:p>
            <a:pPr algn="ctr"/>
            <a:r>
              <a:rPr lang="uk-UA" dirty="0" smtClean="0"/>
              <a:t>Цікаві факти про життя поета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9033"/>
            <a:ext cx="9307914" cy="602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Народився</a:t>
            </a:r>
            <a:r>
              <a:rPr lang="ru-RU" sz="2000" dirty="0"/>
              <a:t> Тарас Григорович Шевченко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9 </a:t>
            </a:r>
            <a:r>
              <a:rPr lang="ru-RU" sz="2000" dirty="0" err="1"/>
              <a:t>березня</a:t>
            </a:r>
            <a:r>
              <a:rPr lang="ru-RU" sz="2000" dirty="0"/>
              <a:t> 1814 року в </a:t>
            </a:r>
            <a:r>
              <a:rPr lang="ru-RU" sz="2000" dirty="0" err="1"/>
              <a:t>селі</a:t>
            </a:r>
            <a:r>
              <a:rPr lang="ru-RU" sz="2000" dirty="0"/>
              <a:t> </a:t>
            </a:r>
            <a:r>
              <a:rPr lang="ru-RU" sz="2000" dirty="0" err="1"/>
              <a:t>Моринцях</a:t>
            </a:r>
            <a:r>
              <a:rPr lang="ru-RU" sz="2000" dirty="0"/>
              <a:t> на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Черкащині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сім’ї</a:t>
            </a:r>
            <a:r>
              <a:rPr lang="ru-RU" sz="2000" dirty="0"/>
              <a:t> </a:t>
            </a:r>
            <a:r>
              <a:rPr lang="ru-RU" sz="2000" dirty="0" err="1"/>
              <a:t>кріпаків</a:t>
            </a:r>
            <a:r>
              <a:rPr lang="ru-RU" sz="2000" dirty="0"/>
              <a:t>. Жили вони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 err="1"/>
              <a:t>злиднях</a:t>
            </a:r>
            <a:r>
              <a:rPr lang="ru-RU" sz="2000" dirty="0"/>
              <a:t>,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працювали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прогодувати</a:t>
            </a:r>
            <a:r>
              <a:rPr lang="ru-RU" sz="2000" dirty="0" smtClean="0"/>
              <a:t> </a:t>
            </a:r>
            <a:r>
              <a:rPr lang="ru-RU" sz="2000" dirty="0" err="1"/>
              <a:t>сім’ю</a:t>
            </a:r>
            <a:r>
              <a:rPr lang="ru-RU" sz="2000" dirty="0"/>
              <a:t>, а </a:t>
            </a:r>
            <a:r>
              <a:rPr lang="ru-RU" sz="2000" dirty="0" err="1"/>
              <a:t>сім’я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чималенька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п’ять</a:t>
            </a:r>
            <a:r>
              <a:rPr lang="ru-RU" sz="2000" dirty="0"/>
              <a:t> </a:t>
            </a:r>
            <a:r>
              <a:rPr lang="ru-RU" sz="2000" dirty="0" err="1"/>
              <a:t>сестричок</a:t>
            </a:r>
            <a:r>
              <a:rPr lang="ru-RU" sz="2000" dirty="0"/>
              <a:t> </a:t>
            </a:r>
            <a:r>
              <a:rPr lang="ru-RU" sz="2000" dirty="0" err="1" smtClean="0"/>
              <a:t>Тарасових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двоє</a:t>
            </a:r>
            <a:r>
              <a:rPr lang="ru-RU" sz="2000" dirty="0"/>
              <a:t> </a:t>
            </a:r>
            <a:r>
              <a:rPr lang="ru-RU" sz="2000" dirty="0" err="1"/>
              <a:t>братів</a:t>
            </a:r>
            <a:r>
              <a:rPr lang="ru-RU" sz="2000" dirty="0"/>
              <a:t>. А звали </a:t>
            </a:r>
            <a:r>
              <a:rPr lang="ru-RU" sz="2000" dirty="0" err="1"/>
              <a:t>їх</a:t>
            </a:r>
            <a:r>
              <a:rPr lang="ru-RU" sz="2000" dirty="0"/>
              <a:t>: Катерина,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Ярина</a:t>
            </a:r>
            <a:r>
              <a:rPr lang="ru-RU" sz="2000" dirty="0"/>
              <a:t>, три </a:t>
            </a:r>
            <a:r>
              <a:rPr lang="ru-RU" sz="2000" dirty="0" err="1"/>
              <a:t>Марії</a:t>
            </a:r>
            <a:r>
              <a:rPr lang="ru-RU" sz="2000" dirty="0"/>
              <a:t>, </a:t>
            </a:r>
            <a:r>
              <a:rPr lang="ru-RU" sz="2000" dirty="0" err="1"/>
              <a:t>Микита</a:t>
            </a:r>
            <a:r>
              <a:rPr lang="ru-RU" sz="2000" dirty="0"/>
              <a:t> і </a:t>
            </a:r>
            <a:r>
              <a:rPr lang="ru-RU" sz="2000" dirty="0" err="1"/>
              <a:t>Йосип</a:t>
            </a:r>
            <a:r>
              <a:rPr lang="ru-RU" sz="2000" dirty="0"/>
              <a:t>.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Старша</a:t>
            </a:r>
            <a:r>
              <a:rPr lang="ru-RU" sz="2000" dirty="0" smtClean="0"/>
              <a:t> </a:t>
            </a:r>
            <a:r>
              <a:rPr lang="ru-RU" sz="2000" dirty="0"/>
              <a:t>сестра Катерина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Тарасові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за няню.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Файл:Шевченко Т. Г. Хата батьків у Кирилівці (1843).jpg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89" y="1399033"/>
            <a:ext cx="6106969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3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4905"/>
            <a:ext cx="11100138" cy="566645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</a:rPr>
              <a:t>З </a:t>
            </a:r>
            <a:r>
              <a:rPr lang="ru-RU" sz="2000" dirty="0" err="1">
                <a:solidFill>
                  <a:schemeClr val="tx1"/>
                </a:solidFill>
              </a:rPr>
              <a:t>дитинства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допитливим</a:t>
            </a:r>
            <a:r>
              <a:rPr lang="ru-RU" sz="2000" dirty="0">
                <a:solidFill>
                  <a:schemeClr val="tx1"/>
                </a:solidFill>
              </a:rPr>
              <a:t>, любив </a:t>
            </a:r>
            <a:r>
              <a:rPr lang="ru-RU" sz="2000" dirty="0" err="1">
                <a:solidFill>
                  <a:schemeClr val="tx1"/>
                </a:solidFill>
              </a:rPr>
              <a:t>малювати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співати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Тарасові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дев’ять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років</a:t>
            </a:r>
            <a:r>
              <a:rPr lang="ru-RU" sz="2000" dirty="0">
                <a:solidFill>
                  <a:schemeClr val="tx1"/>
                </a:solidFill>
              </a:rPr>
              <a:t> коли </a:t>
            </a:r>
            <a:r>
              <a:rPr lang="ru-RU" sz="2000" dirty="0" err="1">
                <a:solidFill>
                  <a:schemeClr val="tx1"/>
                </a:solidFill>
              </a:rPr>
              <a:t>він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залишилися</a:t>
            </a:r>
            <a:r>
              <a:rPr lang="ru-RU" sz="2000" dirty="0">
                <a:solidFill>
                  <a:schemeClr val="tx1"/>
                </a:solidFill>
              </a:rPr>
              <a:t> без </a:t>
            </a:r>
            <a:r>
              <a:rPr lang="ru-RU" sz="2000" dirty="0" err="1">
                <a:solidFill>
                  <a:schemeClr val="tx1"/>
                </a:solidFill>
              </a:rPr>
              <a:t>матері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Батько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одружився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вдруге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Мачуха</a:t>
            </a:r>
            <a:r>
              <a:rPr lang="ru-RU" sz="2000" dirty="0">
                <a:solidFill>
                  <a:schemeClr val="tx1"/>
                </a:solidFill>
              </a:rPr>
              <a:t> мала </a:t>
            </a:r>
            <a:r>
              <a:rPr lang="ru-RU" sz="2000" dirty="0" err="1">
                <a:solidFill>
                  <a:schemeClr val="tx1"/>
                </a:solidFill>
              </a:rPr>
              <a:t>трьох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своїх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дітей</a:t>
            </a:r>
            <a:r>
              <a:rPr lang="ru-RU" sz="2000" dirty="0">
                <a:solidFill>
                  <a:schemeClr val="tx1"/>
                </a:solidFill>
              </a:rPr>
              <a:t>, і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хаті</a:t>
            </a:r>
            <a:r>
              <a:rPr lang="ru-RU" sz="2000" dirty="0">
                <a:solidFill>
                  <a:schemeClr val="tx1"/>
                </a:solidFill>
              </a:rPr>
              <a:t> стало </a:t>
            </a:r>
            <a:r>
              <a:rPr lang="ru-RU" sz="2000" dirty="0" err="1">
                <a:solidFill>
                  <a:schemeClr val="tx1"/>
                </a:solidFill>
              </a:rPr>
              <a:t>нестерпним</a:t>
            </a:r>
            <a:r>
              <a:rPr lang="ru-RU" sz="2000" dirty="0">
                <a:solidFill>
                  <a:schemeClr val="tx1"/>
                </a:solidFill>
              </a:rPr>
              <a:t>. Коли ж через два роки помер і </a:t>
            </a:r>
            <a:r>
              <a:rPr lang="ru-RU" sz="2000" dirty="0" err="1">
                <a:solidFill>
                  <a:schemeClr val="tx1"/>
                </a:solidFill>
              </a:rPr>
              <a:t>батько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хлопець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пішов</a:t>
            </a:r>
            <a:r>
              <a:rPr lang="ru-RU" sz="2000" dirty="0">
                <a:solidFill>
                  <a:schemeClr val="tx1"/>
                </a:solidFill>
              </a:rPr>
              <a:t> у найми. </a:t>
            </a:r>
            <a:r>
              <a:rPr lang="ru-RU" sz="2000" dirty="0" err="1">
                <a:solidFill>
                  <a:schemeClr val="tx1"/>
                </a:solidFill>
              </a:rPr>
              <a:t>Тарасові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дуже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хотілося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вчитися</a:t>
            </a:r>
            <a:r>
              <a:rPr lang="ru-RU" sz="2000" dirty="0">
                <a:solidFill>
                  <a:schemeClr val="tx1"/>
                </a:solidFill>
              </a:rPr>
              <a:t>. Але </a:t>
            </a:r>
            <a:r>
              <a:rPr lang="ru-RU" sz="2000" dirty="0" err="1">
                <a:solidFill>
                  <a:schemeClr val="tx1"/>
                </a:solidFill>
              </a:rPr>
              <a:t>шкільний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дяк</a:t>
            </a:r>
            <a:r>
              <a:rPr lang="ru-RU" sz="2000" dirty="0">
                <a:solidFill>
                  <a:schemeClr val="tx1"/>
                </a:solidFill>
              </a:rPr>
              <a:t>, до </a:t>
            </a:r>
            <a:r>
              <a:rPr lang="ru-RU" sz="2000" dirty="0" err="1">
                <a:solidFill>
                  <a:schemeClr val="tx1"/>
                </a:solidFill>
              </a:rPr>
              <a:t>якого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найнявся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малий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навчатися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виявився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п’яницею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змушував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красти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Хлопець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знайшов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собі</a:t>
            </a:r>
            <a:r>
              <a:rPr lang="ru-RU" sz="2000" dirty="0">
                <a:solidFill>
                  <a:schemeClr val="tx1"/>
                </a:solidFill>
              </a:rPr>
              <a:t> нового </a:t>
            </a:r>
            <a:r>
              <a:rPr lang="ru-RU" sz="2000" dirty="0" err="1">
                <a:solidFill>
                  <a:schemeClr val="tx1"/>
                </a:solidFill>
              </a:rPr>
              <a:t>вчителя</a:t>
            </a:r>
            <a:r>
              <a:rPr lang="ru-RU" sz="2000" dirty="0">
                <a:solidFill>
                  <a:schemeClr val="tx1"/>
                </a:solidFill>
              </a:rPr>
              <a:t> — маляра, але Тараса приставили </a:t>
            </a:r>
            <a:r>
              <a:rPr lang="ru-RU" sz="2000" dirty="0" err="1">
                <a:solidFill>
                  <a:schemeClr val="tx1"/>
                </a:solidFill>
              </a:rPr>
              <a:t>козачком</a:t>
            </a:r>
            <a:r>
              <a:rPr lang="ru-RU" sz="2000" dirty="0">
                <a:solidFill>
                  <a:schemeClr val="tx1"/>
                </a:solidFill>
              </a:rPr>
              <a:t> до пана.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нудна робота: </a:t>
            </a:r>
            <a:r>
              <a:rPr lang="ru-RU" sz="2000" dirty="0" err="1">
                <a:solidFill>
                  <a:schemeClr val="tx1"/>
                </a:solidFill>
              </a:rPr>
              <a:t>цілими</a:t>
            </a:r>
            <a:r>
              <a:rPr lang="ru-RU" sz="2000" dirty="0">
                <a:solidFill>
                  <a:schemeClr val="tx1"/>
                </a:solidFill>
              </a:rPr>
              <a:t> днями </a:t>
            </a:r>
            <a:r>
              <a:rPr lang="ru-RU" sz="2000" dirty="0" err="1">
                <a:solidFill>
                  <a:schemeClr val="tx1"/>
                </a:solidFill>
              </a:rPr>
              <a:t>чекати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господар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забажає</a:t>
            </a:r>
            <a:r>
              <a:rPr lang="ru-RU" sz="2000" dirty="0">
                <a:solidFill>
                  <a:schemeClr val="tx1"/>
                </a:solidFill>
              </a:rPr>
              <a:t> люльку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склянку води, яка </a:t>
            </a:r>
            <a:r>
              <a:rPr lang="ru-RU" sz="2000" dirty="0" err="1">
                <a:solidFill>
                  <a:schemeClr val="tx1"/>
                </a:solidFill>
              </a:rPr>
              <a:t>стоїть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поряд</a:t>
            </a:r>
            <a:r>
              <a:rPr lang="ru-RU" sz="2000" dirty="0">
                <a:solidFill>
                  <a:schemeClr val="tx1"/>
                </a:solidFill>
              </a:rPr>
              <a:t> з ним на </a:t>
            </a:r>
            <a:r>
              <a:rPr lang="ru-RU" sz="2000" dirty="0" err="1">
                <a:solidFill>
                  <a:schemeClr val="tx1"/>
                </a:solidFill>
              </a:rPr>
              <a:t>столі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Нехтуючи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забороною, Тарас </a:t>
            </a:r>
            <a:r>
              <a:rPr lang="ru-RU" sz="2000" dirty="0" err="1">
                <a:solidFill>
                  <a:schemeClr val="tx1"/>
                </a:solidFill>
              </a:rPr>
              <a:t>таємно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перемальовував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картини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панського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будинку</a:t>
            </a:r>
            <a:r>
              <a:rPr lang="ru-RU" sz="2000" dirty="0">
                <a:solidFill>
                  <a:schemeClr val="tx1"/>
                </a:solidFill>
              </a:rPr>
              <a:t>. За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одного разу </a:t>
            </a:r>
            <a:r>
              <a:rPr lang="ru-RU" sz="2000" dirty="0" err="1">
                <a:solidFill>
                  <a:schemeClr val="tx1"/>
                </a:solidFill>
              </a:rPr>
              <a:t>дуже</a:t>
            </a:r>
            <a:r>
              <a:rPr lang="ru-RU" sz="2000" dirty="0">
                <a:solidFill>
                  <a:schemeClr val="tx1"/>
                </a:solidFill>
              </a:rPr>
              <a:t> покарали. Але й </a:t>
            </a:r>
            <a:r>
              <a:rPr lang="ru-RU" sz="2000" dirty="0" err="1">
                <a:solidFill>
                  <a:schemeClr val="tx1"/>
                </a:solidFill>
              </a:rPr>
              <a:t>помітили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неабиякі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здібності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кріпака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вирішили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віддати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майстра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вчитися</a:t>
            </a:r>
            <a:r>
              <a:rPr lang="ru-RU" sz="2000" dirty="0">
                <a:solidFill>
                  <a:schemeClr val="tx1"/>
                </a:solidFill>
              </a:rPr>
              <a:t> на «</a:t>
            </a:r>
            <a:r>
              <a:rPr lang="ru-RU" sz="2000" dirty="0" err="1">
                <a:solidFill>
                  <a:schemeClr val="tx1"/>
                </a:solidFill>
              </a:rPr>
              <a:t>кімнатного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живописця</a:t>
            </a:r>
            <a:r>
              <a:rPr lang="ru-RU" sz="2000" dirty="0" smtClean="0">
                <a:solidFill>
                  <a:schemeClr val="tx1"/>
                </a:solidFill>
              </a:rPr>
              <a:t>». Коли </a:t>
            </a:r>
            <a:r>
              <a:rPr lang="ru-RU" sz="2000" dirty="0" err="1">
                <a:solidFill>
                  <a:schemeClr val="tx1"/>
                </a:solidFill>
              </a:rPr>
              <a:t>Тарасові</a:t>
            </a:r>
            <a:r>
              <a:rPr lang="ru-RU" sz="2000" dirty="0">
                <a:solidFill>
                  <a:schemeClr val="tx1"/>
                </a:solidFill>
              </a:rPr>
              <a:t> минуло 17 </a:t>
            </a:r>
            <a:r>
              <a:rPr lang="ru-RU" sz="2000" dirty="0" err="1">
                <a:solidFill>
                  <a:schemeClr val="tx1"/>
                </a:solidFill>
              </a:rPr>
              <a:t>років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опинився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своїм</a:t>
            </a:r>
            <a:r>
              <a:rPr lang="ru-RU" sz="2000" dirty="0">
                <a:solidFill>
                  <a:schemeClr val="tx1"/>
                </a:solidFill>
              </a:rPr>
              <a:t> паном у </a:t>
            </a:r>
            <a:r>
              <a:rPr lang="ru-RU" sz="2000" dirty="0" err="1">
                <a:solidFill>
                  <a:schemeClr val="tx1"/>
                </a:solidFill>
              </a:rPr>
              <a:t>Петербурзі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chemeClr val="tx1"/>
                </a:solidFill>
              </a:rPr>
              <a:t>       У 24 роки друзі викупили Тараса з кріпацтва. Він з великим завзяттям узявся за науку. Навчаючись у Петербурзькій академії </a:t>
            </a:r>
            <a:r>
              <a:rPr lang="uk-UA" sz="2000" dirty="0" err="1">
                <a:solidFill>
                  <a:schemeClr val="tx1"/>
                </a:solidFill>
              </a:rPr>
              <a:t>художеств</a:t>
            </a:r>
            <a:r>
              <a:rPr lang="uk-UA" sz="2000" dirty="0">
                <a:solidFill>
                  <a:schemeClr val="tx1"/>
                </a:solidFill>
              </a:rPr>
              <a:t>, він водночас здобував знання із мови, літератури, історії, географії, навіть математики, і незабаром став освіченою людиною. Друзі-земляки посприяли виходу у світ першої книги його віршів — «Кобзаря</a:t>
            </a:r>
            <a:r>
              <a:rPr lang="uk-UA" sz="2000" dirty="0" smtClean="0">
                <a:solidFill>
                  <a:schemeClr val="tx1"/>
                </a:solidFill>
              </a:rPr>
              <a:t>».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5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Чому у всьому світі знають про Кобзар - ВСВІ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" y="215852"/>
            <a:ext cx="9253854" cy="64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6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Тарас Шевченко: чому він став поетом №1 в Україні та чи справді ми його  знаємо | Українська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" y="152907"/>
            <a:ext cx="9365806" cy="64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1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ранко чтим, сами — праздну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9" y="177799"/>
            <a:ext cx="9701657" cy="649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8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321"/>
            <a:ext cx="11393424" cy="5794474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Народився</a:t>
            </a:r>
            <a:r>
              <a:rPr lang="ru-RU" dirty="0">
                <a:solidFill>
                  <a:schemeClr val="tx1"/>
                </a:solidFill>
              </a:rPr>
              <a:t> 27 </a:t>
            </a:r>
            <a:r>
              <a:rPr lang="ru-RU" dirty="0" err="1">
                <a:solidFill>
                  <a:schemeClr val="tx1"/>
                </a:solidFill>
              </a:rPr>
              <a:t>серпня</a:t>
            </a:r>
            <a:r>
              <a:rPr lang="ru-RU" dirty="0">
                <a:solidFill>
                  <a:schemeClr val="tx1"/>
                </a:solidFill>
              </a:rPr>
              <a:t> 1856 року в </a:t>
            </a:r>
            <a:r>
              <a:rPr lang="ru-RU" dirty="0" err="1">
                <a:solidFill>
                  <a:schemeClr val="tx1"/>
                </a:solidFill>
              </a:rPr>
              <a:t>селі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Нагуєвичі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Східній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Галичині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родині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селянина-коваля.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Батько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Яків</a:t>
            </a:r>
            <a:r>
              <a:rPr lang="ru-RU" dirty="0">
                <a:solidFill>
                  <a:schemeClr val="tx1"/>
                </a:solidFill>
              </a:rPr>
              <a:t> Франко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заможним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сільським</a:t>
            </a:r>
            <a:r>
              <a:rPr lang="ru-RU" dirty="0">
                <a:solidFill>
                  <a:schemeClr val="tx1"/>
                </a:solidFill>
              </a:rPr>
              <a:t> ковалем.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Мати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Марія</a:t>
            </a:r>
            <a:r>
              <a:rPr lang="ru-RU" dirty="0">
                <a:solidFill>
                  <a:schemeClr val="tx1"/>
                </a:solidFill>
              </a:rPr>
              <a:t> з дому </a:t>
            </a:r>
            <a:r>
              <a:rPr lang="ru-RU" dirty="0" err="1">
                <a:solidFill>
                  <a:schemeClr val="tx1"/>
                </a:solidFill>
              </a:rPr>
              <a:t>Кульчицька</a:t>
            </a:r>
            <a:r>
              <a:rPr lang="ru-RU" dirty="0">
                <a:solidFill>
                  <a:schemeClr val="tx1"/>
                </a:solidFill>
              </a:rPr>
              <a:t> (1835—1872), походила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т. </a:t>
            </a:r>
            <a:r>
              <a:rPr lang="ru-RU" dirty="0" err="1">
                <a:solidFill>
                  <a:schemeClr val="tx1"/>
                </a:solidFill>
              </a:rPr>
              <a:t>зв</a:t>
            </a:r>
            <a:r>
              <a:rPr lang="ru-RU" dirty="0">
                <a:solidFill>
                  <a:schemeClr val="tx1"/>
                </a:solidFill>
              </a:rPr>
              <a:t>. «</a:t>
            </a:r>
            <a:r>
              <a:rPr lang="ru-RU" dirty="0" err="1">
                <a:solidFill>
                  <a:schemeClr val="tx1"/>
                </a:solidFill>
              </a:rPr>
              <a:t>ходачкової</a:t>
            </a:r>
            <a:r>
              <a:rPr lang="ru-RU" dirty="0">
                <a:solidFill>
                  <a:schemeClr val="tx1"/>
                </a:solidFill>
              </a:rPr>
              <a:t>»(</a:t>
            </a:r>
            <a:r>
              <a:rPr lang="ru-RU" dirty="0" err="1">
                <a:solidFill>
                  <a:schemeClr val="tx1"/>
                </a:solidFill>
              </a:rPr>
              <a:t>збіднілої</a:t>
            </a:r>
            <a:r>
              <a:rPr lang="ru-RU" dirty="0">
                <a:solidFill>
                  <a:schemeClr val="tx1"/>
                </a:solidFill>
              </a:rPr>
              <a:t>) </a:t>
            </a:r>
            <a:r>
              <a:rPr lang="ru-RU" dirty="0" err="1">
                <a:solidFill>
                  <a:schemeClr val="tx1"/>
                </a:solidFill>
                <a:hlinkClick r:id="rId2" tooltip="Шляхта"/>
              </a:rPr>
              <a:t>шляхти</a:t>
            </a:r>
            <a:r>
              <a:rPr lang="ru-RU" dirty="0">
                <a:solidFill>
                  <a:schemeClr val="tx1"/>
                </a:solidFill>
              </a:rPr>
              <a:t> Коли </a:t>
            </a:r>
            <a:r>
              <a:rPr lang="ru-RU" dirty="0" err="1">
                <a:solidFill>
                  <a:schemeClr val="tx1"/>
                </a:solidFill>
              </a:rPr>
              <a:t>Іванові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дев'ять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(1865), помер </a:t>
            </a:r>
            <a:r>
              <a:rPr lang="ru-RU" dirty="0" err="1">
                <a:solidFill>
                  <a:schemeClr val="tx1"/>
                </a:solidFill>
              </a:rPr>
              <a:t>батько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вийшла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удруге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Григорія</a:t>
            </a:r>
            <a:r>
              <a:rPr lang="ru-RU" dirty="0">
                <a:solidFill>
                  <a:schemeClr val="tx1"/>
                </a:solidFill>
              </a:rPr>
              <a:t> Гаврилика,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молодший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Марію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Вітчим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ставився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фактично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замінив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їм</a:t>
            </a:r>
            <a:r>
              <a:rPr lang="ru-RU" dirty="0">
                <a:solidFill>
                  <a:schemeClr val="tx1"/>
                </a:solidFill>
              </a:rPr>
              <a:t> батька. Франко </a:t>
            </a:r>
            <a:r>
              <a:rPr lang="ru-RU" dirty="0" err="1">
                <a:solidFill>
                  <a:schemeClr val="tx1"/>
                </a:solidFill>
              </a:rPr>
              <a:t>підтримував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дружні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стосунки</a:t>
            </a:r>
            <a:r>
              <a:rPr lang="ru-RU" dirty="0">
                <a:solidFill>
                  <a:schemeClr val="tx1"/>
                </a:solidFill>
              </a:rPr>
              <a:t> з ним </a:t>
            </a:r>
            <a:r>
              <a:rPr lang="ru-RU" dirty="0" err="1">
                <a:solidFill>
                  <a:schemeClr val="tx1"/>
                </a:solidFill>
              </a:rPr>
              <a:t>упродовж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. На 16-му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Івана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померла </a:t>
            </a:r>
            <a:r>
              <a:rPr lang="ru-RU" dirty="0" err="1">
                <a:solidFill>
                  <a:schemeClr val="tx1"/>
                </a:solidFill>
              </a:rPr>
              <a:t>мати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Садиба у Нагуєвичах (1856 – 1864 рр.) – пам&amp;#39;ятне місце І. Фра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6" y="2449053"/>
            <a:ext cx="5739383" cy="42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9198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390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Грань</vt:lpstr>
      <vt:lpstr>Видатні українські  письменники</vt:lpstr>
      <vt:lpstr>Пам’ятайте,милі діти, хлоп’ята й дівчата! Щоб успіхи чудові мати треба гарно всім читати.</vt:lpstr>
      <vt:lpstr>Презентация PowerPoint</vt:lpstr>
      <vt:lpstr>Цікаві факти про життя поета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Ле́ся Украї́нка справжнє ім'я Лари́са Петрі́вна Ко́сач</vt:lpstr>
      <vt:lpstr>Леся Українка народилася 25 лютого 1871 року у Новограді-Волинському. </vt:lpstr>
      <vt:lpstr>Цікаві факти</vt:lpstr>
      <vt:lpstr>Презентация PowerPoint</vt:lpstr>
      <vt:lpstr>Підсумок уроку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2022-02-21T18:46:09Z</dcterms:created>
  <dcterms:modified xsi:type="dcterms:W3CDTF">2022-02-21T20:18:20Z</dcterms:modified>
</cp:coreProperties>
</file>