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7" r:id="rId5"/>
    <p:sldId id="268" r:id="rId6"/>
    <p:sldId id="270" r:id="rId7"/>
    <p:sldId id="271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4" r:id="rId21"/>
    <p:sldId id="285" r:id="rId22"/>
    <p:sldId id="288" r:id="rId23"/>
    <p:sldId id="286" r:id="rId24"/>
    <p:sldId id="287" r:id="rId25"/>
    <p:sldId id="26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Arial Black" pitchFamily="34" charset="0"/>
              </a:rPr>
              <a:t>Емоційне  вигорання</a:t>
            </a:r>
            <a:br>
              <a:rPr lang="uk-UA" sz="4000" dirty="0" smtClean="0">
                <a:latin typeface="Arial Black" pitchFamily="34" charset="0"/>
              </a:rPr>
            </a:br>
            <a:r>
              <a:rPr lang="uk-UA" sz="2000" dirty="0" smtClean="0">
                <a:latin typeface="Arial Black" pitchFamily="34" charset="0"/>
              </a:rPr>
              <a:t>(профілактика емоційного та професійного вигорання)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357430"/>
            <a:ext cx="7286676" cy="4071966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ru-RU" sz="45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Щипська</a:t>
            </a:r>
            <a:r>
              <a:rPr lang="ru-RU" sz="45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Леся </a:t>
            </a:r>
            <a:r>
              <a:rPr lang="ru-RU" sz="45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Василівна</a:t>
            </a:r>
            <a:endParaRPr lang="ru-RU" sz="4500" b="1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r"/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психологіня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вищої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категорії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Голова методичного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об'єднання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практичних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психологів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соціальних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педагогів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Голосіївського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району м.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Києва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(2007-2020роки).</a:t>
            </a:r>
          </a:p>
          <a:p>
            <a:pPr algn="r"/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Тілесно-орієнтований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сімейно-системний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психолог.</a:t>
            </a:r>
          </a:p>
          <a:p>
            <a:pPr algn="r"/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Сертифікований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тренер.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Член </a:t>
            </a: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WAPP,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Вісбаденська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академія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Позитивної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психотерапії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Німеччина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консультант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Позитивної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психотерапії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 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Член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Міжнародної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асоціації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Психосоматики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і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Тілесної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Терапії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(МАПТТ).</a:t>
            </a:r>
          </a:p>
          <a:p>
            <a:pPr algn="r"/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Співавторка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навчально-методичного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посібника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затвердженого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МОН «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Формування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безпечної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повадінки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дітей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та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підлітків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причини та шляхи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вирішення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проблем,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викликаних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кризовими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45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явищами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»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01014" cy="71438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Психофізичні симптоми: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симптом хронічної втоми;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відсутність реакції цікавості та страху;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часті головні болі, постійні розлади шлунково-кишкового тракту;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задишка або порушення дихання при навантаженні;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відчуття емоційного і фізичного виснаження;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загальна слабість, погіршення біохімії крові 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ормональних показників;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різка втрата чи різке збільшення ваги;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повне чи часткове безсоння;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постійний загальмований, сонливий стан протягом усього дня;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помітне зниження зовнішньої і внутрішньої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сенсорноїчутливості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погіршення зору, слуху, нюху і дотику, втрата внутрішніх, тілесних відчуттів.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Autofit/>
          </a:bodyPr>
          <a:lstStyle/>
          <a:p>
            <a:r>
              <a:rPr lang="ru-RU" sz="2800" b="1" i="1" dirty="0" err="1" smtClean="0"/>
              <a:t>Соціально-психологічні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симптоми</a:t>
            </a:r>
            <a:r>
              <a:rPr lang="ru-RU" sz="2800" b="1" i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байдужість, нудьга, пасивність і депресія (знижений емоційний тонус, почуття пригніченості);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підвищена дратівливість на незначні події — часті нервові «зриви» (вибухи невмотивованого гніву чи відмова від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спілкування);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постійне переживання негативних емоцій (почуття провини, невпевненості, образи, підозри, сорому);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почуття неусвідомленого занепокоєння і підвищеної тривожності (відчуття, що «щось не так, як треба»);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почуття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гіпервідповідальності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і постійний страх, що щось «не вийде», чи з чимось не вдасться впоратися;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загальна негативна установка на життєві і професійні перспективи (типу «Як не намагайся, все одно нічого не вийде»).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b5c757b-agressive-7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178167" flipV="1">
            <a:off x="7564352" y="739136"/>
            <a:ext cx="1143008" cy="808432"/>
          </a:xfrm>
          <a:prstGeom prst="rect">
            <a:avLst/>
          </a:prstGeom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5286388"/>
            <a:ext cx="1160841" cy="1071546"/>
          </a:xfrm>
          <a:prstGeom prst="rect">
            <a:avLst/>
          </a:prstGeom>
        </p:spPr>
      </p:pic>
      <p:pic>
        <p:nvPicPr>
          <p:cNvPr id="6" name="Рисунок 5" descr="vygoranny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883680">
            <a:off x="355775" y="624898"/>
            <a:ext cx="1357322" cy="937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нервової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endParaRPr lang="ru-RU" sz="2700" b="1" dirty="0"/>
          </a:p>
        </p:txBody>
      </p:sp>
      <p:pic>
        <p:nvPicPr>
          <p:cNvPr id="5" name="Рисунок 4" descr="110030_161545697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57166"/>
            <a:ext cx="6281756" cy="3535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Дайте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«так,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безумовно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 (З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бали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  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«так,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 (1 бал)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жодному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 (0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дратує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вас: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1 .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Зім’ята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сторінка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хочете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2. Не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молода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вдягнена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як юна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дівчина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Надмірна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близькість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співрозмовника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бесіди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яка. палить на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вулиці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громадському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5. Людина,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кашляє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у ваш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гризе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нігті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на ваших очах?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сміється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невлучно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вчити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вас,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кохана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дівчина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хлопець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запізнюється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кінотеатрі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той,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сидить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попереду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весь час крутиться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розмовляв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переповідають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сюжет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ману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збираєтеся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дарують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непотрібні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Голосна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розмова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громадському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транспорті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Надто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сильний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запах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парфумів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15. Людина, яка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жестикулює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розмови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20000"/>
              </a:lnSpc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Колега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вживає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слова?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b="1" dirty="0" smtClean="0"/>
              <a:t>Підрахуйте бали.</a:t>
            </a:r>
            <a:endParaRPr lang="ru-RU" b="1" dirty="0" smtClean="0"/>
          </a:p>
          <a:p>
            <a:pPr>
              <a:buNone/>
            </a:pPr>
            <a:r>
              <a:rPr lang="ru-RU" sz="3400" b="1" dirty="0" err="1" smtClean="0"/>
              <a:t>Понад</a:t>
            </a:r>
            <a:r>
              <a:rPr lang="ru-RU" sz="3400" b="1" dirty="0" smtClean="0"/>
              <a:t> 38.</a:t>
            </a:r>
            <a:endParaRPr lang="ru-RU" sz="3400" dirty="0" smtClean="0"/>
          </a:p>
          <a:p>
            <a:pPr>
              <a:buNone/>
            </a:pPr>
            <a:r>
              <a:rPr lang="uk-UA" sz="3400" i="1" dirty="0" smtClean="0"/>
              <a:t>        </a:t>
            </a:r>
            <a:r>
              <a:rPr lang="ru-RU" sz="3400" dirty="0" err="1" smtClean="0"/>
              <a:t>Ви</a:t>
            </a:r>
            <a:r>
              <a:rPr lang="ru-RU" sz="3400" dirty="0" smtClean="0"/>
              <a:t> не належите до числа </a:t>
            </a:r>
            <a:r>
              <a:rPr lang="ru-RU" sz="3400" dirty="0" err="1" smtClean="0"/>
              <a:t>терплячих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спокійних</a:t>
            </a:r>
            <a:r>
              <a:rPr lang="ru-RU" sz="3400" dirty="0" smtClean="0"/>
              <a:t> людей. Вас </a:t>
            </a:r>
            <a:r>
              <a:rPr lang="ru-RU" sz="3400" dirty="0" err="1" smtClean="0"/>
              <a:t>дратує</a:t>
            </a:r>
            <a:r>
              <a:rPr lang="ru-RU" sz="3400" dirty="0" smtClean="0"/>
              <a:t> </a:t>
            </a:r>
            <a:r>
              <a:rPr lang="ru-RU" sz="3400" dirty="0" err="1" smtClean="0"/>
              <a:t>майже</a:t>
            </a:r>
            <a:r>
              <a:rPr lang="ru-RU" sz="3400" dirty="0" smtClean="0"/>
              <a:t> все. </a:t>
            </a:r>
            <a:r>
              <a:rPr lang="ru-RU" sz="3400" dirty="0" err="1" smtClean="0"/>
              <a:t>Ви</a:t>
            </a:r>
            <a:r>
              <a:rPr lang="ru-RU" sz="3400" dirty="0" smtClean="0"/>
              <a:t> легко </a:t>
            </a:r>
            <a:r>
              <a:rPr lang="ru-RU" sz="3400" dirty="0" err="1" smtClean="0"/>
              <a:t>втрачаєте</a:t>
            </a:r>
            <a:r>
              <a:rPr lang="ru-RU" sz="3400" dirty="0" smtClean="0"/>
              <a:t> </a:t>
            </a:r>
            <a:r>
              <a:rPr lang="ru-RU" sz="3400" dirty="0" err="1" smtClean="0"/>
              <a:t>рівновагу</a:t>
            </a:r>
            <a:r>
              <a:rPr lang="ru-RU" sz="3400" dirty="0" smtClean="0"/>
              <a:t>.</a:t>
            </a:r>
          </a:p>
          <a:p>
            <a:pPr>
              <a:buNone/>
            </a:pPr>
            <a:r>
              <a:rPr lang="ru-RU" sz="3400" dirty="0" smtClean="0"/>
              <a:t>         </a:t>
            </a:r>
            <a:r>
              <a:rPr lang="ru-RU" sz="3400" dirty="0" err="1" smtClean="0"/>
              <a:t>Це</a:t>
            </a:r>
            <a:r>
              <a:rPr lang="ru-RU" sz="3400" dirty="0" smtClean="0"/>
              <a:t> </a:t>
            </a:r>
            <a:r>
              <a:rPr lang="ru-RU" sz="3400" dirty="0" err="1" smtClean="0"/>
              <a:t>розхитує</a:t>
            </a:r>
            <a:r>
              <a:rPr lang="ru-RU" sz="3400" dirty="0" smtClean="0"/>
              <a:t> вашу </a:t>
            </a:r>
            <a:r>
              <a:rPr lang="ru-RU" sz="3400" dirty="0" err="1" smtClean="0"/>
              <a:t>нервову</a:t>
            </a:r>
            <a:r>
              <a:rPr lang="ru-RU" sz="3400" dirty="0" smtClean="0"/>
              <a:t> систему, </a:t>
            </a:r>
            <a:r>
              <a:rPr lang="ru-RU" sz="3400" dirty="0" err="1" smtClean="0"/>
              <a:t>посилюючи</a:t>
            </a:r>
            <a:r>
              <a:rPr lang="ru-RU" sz="3400" dirty="0" smtClean="0"/>
              <a:t> </a:t>
            </a:r>
            <a:r>
              <a:rPr lang="ru-RU" sz="3400" dirty="0" err="1" smtClean="0"/>
              <a:t>непорозуміння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оточуючими</a:t>
            </a:r>
            <a:r>
              <a:rPr lang="ru-RU" sz="3400" dirty="0" smtClean="0"/>
              <a:t>.</a:t>
            </a:r>
          </a:p>
          <a:p>
            <a:pPr>
              <a:buNone/>
            </a:pPr>
            <a:r>
              <a:rPr lang="ru-RU" sz="3400" b="1" dirty="0" err="1" smtClean="0"/>
              <a:t>Від</a:t>
            </a:r>
            <a:r>
              <a:rPr lang="ru-RU" sz="3400" b="1" dirty="0" smtClean="0"/>
              <a:t> 13 до 38</a:t>
            </a:r>
            <a:r>
              <a:rPr lang="ru-RU" sz="3400" i="1" dirty="0" smtClean="0"/>
              <a:t>.</a:t>
            </a:r>
            <a:endParaRPr lang="ru-RU" sz="3400" dirty="0" smtClean="0"/>
          </a:p>
          <a:p>
            <a:pPr>
              <a:buNone/>
            </a:pPr>
            <a:r>
              <a:rPr lang="uk-UA" sz="3400" i="1" dirty="0" smtClean="0"/>
              <a:t>        </a:t>
            </a:r>
            <a:r>
              <a:rPr lang="ru-RU" sz="3400" dirty="0" err="1" smtClean="0"/>
              <a:t>Ви</a:t>
            </a:r>
            <a:r>
              <a:rPr lang="ru-RU" sz="3400" dirty="0" smtClean="0"/>
              <a:t> належите до </a:t>
            </a:r>
            <a:r>
              <a:rPr lang="ru-RU" sz="3400" dirty="0" err="1" smtClean="0"/>
              <a:t>найпоширенішої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групи</a:t>
            </a:r>
            <a:r>
              <a:rPr lang="ru-RU" sz="3400" dirty="0" smtClean="0"/>
              <a:t> людей, </a:t>
            </a:r>
            <a:r>
              <a:rPr lang="ru-RU" sz="3400" dirty="0" err="1" smtClean="0"/>
              <a:t>яких</a:t>
            </a:r>
            <a:r>
              <a:rPr lang="ru-RU" sz="3400" dirty="0" smtClean="0"/>
              <a:t> </a:t>
            </a:r>
            <a:r>
              <a:rPr lang="ru-RU" sz="3400" dirty="0" err="1" smtClean="0"/>
              <a:t>дратують</a:t>
            </a:r>
            <a:r>
              <a:rPr lang="ru-RU" sz="3400" dirty="0" smtClean="0"/>
              <a:t> </a:t>
            </a:r>
            <a:r>
              <a:rPr lang="ru-RU" sz="3400" dirty="0" err="1" smtClean="0"/>
              <a:t>тільки</a:t>
            </a:r>
            <a:r>
              <a:rPr lang="ru-RU" sz="3400" dirty="0" smtClean="0"/>
              <a:t> </a:t>
            </a:r>
            <a:r>
              <a:rPr lang="ru-RU" sz="3400" dirty="0" err="1" smtClean="0"/>
              <a:t>дуже</a:t>
            </a:r>
            <a:r>
              <a:rPr lang="ru-RU" sz="3400" dirty="0" smtClean="0"/>
              <a:t> </a:t>
            </a:r>
            <a:r>
              <a:rPr lang="ru-RU" sz="3400" dirty="0" err="1" smtClean="0"/>
              <a:t>неприємні</a:t>
            </a:r>
            <a:r>
              <a:rPr lang="ru-RU" sz="3400" dirty="0" smtClean="0"/>
              <a:t> </a:t>
            </a:r>
            <a:r>
              <a:rPr lang="ru-RU" sz="3400" dirty="0" err="1" smtClean="0"/>
              <a:t>речі</a:t>
            </a:r>
            <a:r>
              <a:rPr lang="ru-RU" sz="3400" dirty="0" smtClean="0"/>
              <a:t>. Не </a:t>
            </a:r>
            <a:r>
              <a:rPr lang="ru-RU" sz="3400" dirty="0" err="1" smtClean="0"/>
              <a:t>драматизуючи</a:t>
            </a:r>
            <a:r>
              <a:rPr lang="ru-RU" sz="3400" dirty="0" smtClean="0"/>
              <a:t> </a:t>
            </a:r>
            <a:r>
              <a:rPr lang="ru-RU" sz="3400" dirty="0" err="1" smtClean="0"/>
              <a:t>повсякденні</a:t>
            </a:r>
            <a:r>
              <a:rPr lang="ru-RU" sz="3400" dirty="0" smtClean="0"/>
              <a:t> </a:t>
            </a:r>
            <a:r>
              <a:rPr lang="ru-RU" sz="3400" dirty="0" err="1" smtClean="0"/>
              <a:t>негаразди</a:t>
            </a:r>
            <a:r>
              <a:rPr lang="ru-RU" sz="3400" dirty="0" smtClean="0"/>
              <a:t>, </a:t>
            </a:r>
            <a:r>
              <a:rPr lang="ru-RU" sz="3400" dirty="0" err="1" smtClean="0"/>
              <a:t>ви</a:t>
            </a:r>
            <a:r>
              <a:rPr lang="ru-RU" sz="3400" dirty="0" smtClean="0"/>
              <a:t> </a:t>
            </a:r>
            <a:r>
              <a:rPr lang="ru-RU" sz="3400" dirty="0" err="1" smtClean="0"/>
              <a:t>здатні</a:t>
            </a:r>
            <a:r>
              <a:rPr lang="ru-RU" sz="3400" dirty="0" smtClean="0"/>
              <a:t> легко </a:t>
            </a:r>
            <a:r>
              <a:rPr lang="ru-RU" sz="3400" dirty="0" err="1" smtClean="0"/>
              <a:t>забувати</a:t>
            </a:r>
            <a:r>
              <a:rPr lang="ru-RU" sz="3400" dirty="0" smtClean="0"/>
              <a:t> про них.</a:t>
            </a:r>
          </a:p>
          <a:p>
            <a:pPr>
              <a:buNone/>
            </a:pPr>
            <a:r>
              <a:rPr lang="ru-RU" sz="3400" b="1" dirty="0" err="1" smtClean="0"/>
              <a:t>Менш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ніж</a:t>
            </a:r>
            <a:r>
              <a:rPr lang="ru-RU" sz="3400" b="1" dirty="0" smtClean="0"/>
              <a:t> 13</a:t>
            </a:r>
            <a:r>
              <a:rPr lang="ru-RU" sz="3400" i="1" dirty="0" smtClean="0"/>
              <a:t>.</a:t>
            </a:r>
            <a:endParaRPr lang="ru-RU" sz="3400" dirty="0" smtClean="0"/>
          </a:p>
          <a:p>
            <a:pPr>
              <a:buNone/>
            </a:pPr>
            <a:r>
              <a:rPr lang="uk-UA" sz="3400" i="1" dirty="0" smtClean="0"/>
              <a:t>        </a:t>
            </a:r>
            <a:r>
              <a:rPr lang="ru-RU" sz="3400" dirty="0" err="1" smtClean="0"/>
              <a:t>Ви</a:t>
            </a:r>
            <a:r>
              <a:rPr lang="ru-RU" sz="3400" dirty="0" smtClean="0"/>
              <a:t> </a:t>
            </a:r>
            <a:r>
              <a:rPr lang="ru-RU" sz="3400" dirty="0" err="1" smtClean="0"/>
              <a:t>достатньо</a:t>
            </a:r>
            <a:r>
              <a:rPr lang="ru-RU" sz="3400" dirty="0" smtClean="0"/>
              <a:t> </a:t>
            </a:r>
            <a:r>
              <a:rPr lang="ru-RU" sz="3400" dirty="0" err="1" smtClean="0"/>
              <a:t>спокійна</a:t>
            </a:r>
            <a:r>
              <a:rPr lang="ru-RU" sz="3400" dirty="0" smtClean="0"/>
              <a:t> </a:t>
            </a:r>
            <a:r>
              <a:rPr lang="ru-RU" sz="3400" dirty="0" err="1" smtClean="0"/>
              <a:t>людина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дивитеся</a:t>
            </a:r>
            <a:r>
              <a:rPr lang="ru-RU" sz="3400" dirty="0" smtClean="0"/>
              <a:t> на </a:t>
            </a:r>
            <a:r>
              <a:rPr lang="ru-RU" sz="3400" dirty="0" err="1" smtClean="0"/>
              <a:t>життя</a:t>
            </a:r>
            <a:r>
              <a:rPr lang="ru-RU" sz="3400" dirty="0" smtClean="0"/>
              <a:t> реально. Вас не так </a:t>
            </a:r>
            <a:r>
              <a:rPr lang="ru-RU" sz="3400" dirty="0" err="1" smtClean="0"/>
              <a:t>вже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просто </a:t>
            </a:r>
            <a:r>
              <a:rPr lang="ru-RU" sz="3400" dirty="0" err="1" smtClean="0"/>
              <a:t>вивести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рівноваги</a:t>
            </a:r>
            <a:r>
              <a:rPr lang="ru-RU" sz="3400" dirty="0" smtClean="0"/>
              <a:t>.</a:t>
            </a:r>
          </a:p>
          <a:p>
            <a:pPr>
              <a:buNone/>
            </a:pPr>
            <a:r>
              <a:rPr lang="ru-RU" sz="3400" dirty="0" smtClean="0"/>
              <a:t>          А </a:t>
            </a:r>
            <a:r>
              <a:rPr lang="ru-RU" sz="3400" dirty="0" err="1" smtClean="0"/>
              <a:t>це</a:t>
            </a:r>
            <a:r>
              <a:rPr lang="ru-RU" sz="3400" dirty="0" smtClean="0"/>
              <a:t> – «страховка»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стресу</a:t>
            </a:r>
            <a:r>
              <a:rPr lang="ru-RU" sz="3400" dirty="0" smtClean="0"/>
              <a:t>.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Тест "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схильності</a:t>
            </a:r>
            <a:r>
              <a:rPr lang="ru-RU" dirty="0" smtClean="0"/>
              <a:t> до </a:t>
            </a:r>
            <a:r>
              <a:rPr lang="ru-RU" dirty="0" err="1" smtClean="0"/>
              <a:t>стресу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з’являється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втомленості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почуваєте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зосередитися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помічаєте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пам’ять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гірше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безсоння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хвилюють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хребта?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апетитом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помічаєте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відпочинок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результату?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скучаєте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легко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себе?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помічаєте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надмірної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суєти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завершити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думку?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перестаєте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подобатися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Вам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видимої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то причини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тривожно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Вам не хочеться бачити нікого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кожне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відповісти</a:t>
            </a:r>
            <a:r>
              <a:rPr lang="ru-RU" sz="2400" dirty="0" smtClean="0"/>
              <a:t> </a:t>
            </a:r>
            <a:r>
              <a:rPr lang="uk-UA" sz="2400" dirty="0" smtClean="0"/>
              <a:t>«</a:t>
            </a:r>
            <a:r>
              <a:rPr lang="ru-RU" sz="2400" dirty="0" smtClean="0"/>
              <a:t>так</a:t>
            </a:r>
            <a:r>
              <a:rPr lang="uk-UA" sz="2400" dirty="0" smtClean="0"/>
              <a:t>» – 2 бали</a:t>
            </a:r>
            <a:endParaRPr lang="ru-RU" sz="2400" dirty="0" smtClean="0"/>
          </a:p>
          <a:p>
            <a:r>
              <a:rPr lang="uk-UA" sz="2400" dirty="0" smtClean="0"/>
              <a:t>«</a:t>
            </a:r>
            <a:r>
              <a:rPr lang="ru-RU" sz="2400" dirty="0" err="1" smtClean="0"/>
              <a:t>іноді</a:t>
            </a:r>
            <a:r>
              <a:rPr lang="uk-UA" sz="2400" dirty="0" smtClean="0"/>
              <a:t>»  – 1 бал</a:t>
            </a:r>
          </a:p>
          <a:p>
            <a:r>
              <a:rPr lang="uk-UA" sz="2400" dirty="0" smtClean="0"/>
              <a:t>«</a:t>
            </a:r>
            <a:r>
              <a:rPr lang="ru-RU" sz="2400" dirty="0" err="1" smtClean="0"/>
              <a:t>ні</a:t>
            </a:r>
            <a:r>
              <a:rPr lang="uk-UA" sz="2400" dirty="0" smtClean="0"/>
              <a:t>»  – 0 балів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 результатами тесту </a:t>
            </a:r>
            <a:r>
              <a:rPr lang="ru-RU" dirty="0" err="1" smtClean="0"/>
              <a:t>стрес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три </a:t>
            </a:r>
            <a:r>
              <a:rPr lang="ru-RU" dirty="0" err="1" smtClean="0"/>
              <a:t>рівня</a:t>
            </a:r>
            <a:r>
              <a:rPr lang="ru-RU" dirty="0" smtClean="0"/>
              <a:t> (</a:t>
            </a:r>
            <a:r>
              <a:rPr lang="ru-RU" dirty="0" err="1" smtClean="0"/>
              <a:t>низький</a:t>
            </a:r>
            <a:r>
              <a:rPr lang="ru-RU" dirty="0" smtClean="0"/>
              <a:t>/</a:t>
            </a:r>
            <a:r>
              <a:rPr lang="ru-RU" dirty="0" err="1" smtClean="0"/>
              <a:t>середній</a:t>
            </a:r>
            <a:r>
              <a:rPr lang="ru-RU" dirty="0" smtClean="0"/>
              <a:t>/</a:t>
            </a:r>
            <a:r>
              <a:rPr lang="ru-RU" dirty="0" err="1" smtClean="0"/>
              <a:t>високий</a:t>
            </a:r>
            <a:r>
              <a:rPr lang="ru-RU" dirty="0" smtClean="0"/>
              <a:t>).</a:t>
            </a:r>
          </a:p>
          <a:p>
            <a:r>
              <a:rPr lang="uk-UA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b="1" dirty="0" err="1" smtClean="0"/>
              <a:t>від</a:t>
            </a:r>
            <a:r>
              <a:rPr lang="ru-RU" b="1" dirty="0" smtClean="0"/>
              <a:t> 0 до 2 </a:t>
            </a:r>
            <a:r>
              <a:rPr lang="ru-RU" b="1" dirty="0" err="1" smtClean="0"/>
              <a:t>балів</a:t>
            </a:r>
            <a:r>
              <a:rPr lang="ru-RU" dirty="0" smtClean="0"/>
              <a:t>, то </a:t>
            </a:r>
            <a:r>
              <a:rPr lang="ru-RU" dirty="0" err="1" smtClean="0"/>
              <a:t>Ви</a:t>
            </a:r>
            <a:r>
              <a:rPr lang="ru-RU" dirty="0" smtClean="0"/>
              <a:t>, </a:t>
            </a:r>
            <a:r>
              <a:rPr lang="ru-RU" dirty="0" err="1" smtClean="0"/>
              <a:t>скоріше</a:t>
            </a:r>
            <a:r>
              <a:rPr lang="ru-RU" dirty="0" smtClean="0"/>
              <a:t> за все, </a:t>
            </a:r>
            <a:r>
              <a:rPr lang="ru-RU" dirty="0" err="1" smtClean="0"/>
              <a:t>віднеслись</a:t>
            </a:r>
            <a:r>
              <a:rPr lang="ru-RU" dirty="0" smtClean="0"/>
              <a:t> до тесту </a:t>
            </a:r>
            <a:r>
              <a:rPr lang="ru-RU" dirty="0" err="1" smtClean="0"/>
              <a:t>поверхово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степінь</a:t>
            </a:r>
            <a:r>
              <a:rPr lang="ru-RU" dirty="0" smtClean="0"/>
              <a:t> не </a:t>
            </a:r>
            <a:r>
              <a:rPr lang="ru-RU" dirty="0" err="1" smtClean="0"/>
              <a:t>піддавання</a:t>
            </a:r>
            <a:r>
              <a:rPr lang="ru-RU" dirty="0" smtClean="0"/>
              <a:t> </a:t>
            </a:r>
            <a:r>
              <a:rPr lang="ru-RU" dirty="0" err="1" smtClean="0"/>
              <a:t>стресам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неймовірно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Низький</a:t>
            </a:r>
            <a:r>
              <a:rPr lang="ru-RU" b="1" dirty="0" smtClean="0"/>
              <a:t> </a:t>
            </a:r>
            <a:r>
              <a:rPr lang="uk-UA" b="1" dirty="0" smtClean="0"/>
              <a:t>– від 2 до 6 балів.</a:t>
            </a:r>
            <a:endParaRPr lang="ru-RU" b="1" dirty="0" smtClean="0"/>
          </a:p>
          <a:p>
            <a:r>
              <a:rPr lang="ru-RU" dirty="0" smtClean="0"/>
              <a:t> Вам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позаздрити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неймовірно</a:t>
            </a:r>
            <a:r>
              <a:rPr lang="ru-RU" dirty="0" smtClean="0"/>
              <a:t> </a:t>
            </a:r>
            <a:r>
              <a:rPr lang="ru-RU" dirty="0" err="1" smtClean="0"/>
              <a:t>стресостійкі</a:t>
            </a:r>
            <a:r>
              <a:rPr lang="ru-RU" dirty="0" smtClean="0"/>
              <a:t>. У </a:t>
            </a:r>
            <a:r>
              <a:rPr lang="ru-RU" dirty="0" err="1" smtClean="0"/>
              <a:t>непередбачених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спокійні</a:t>
            </a:r>
            <a:r>
              <a:rPr lang="ru-RU" dirty="0" smtClean="0"/>
              <a:t> та </a:t>
            </a:r>
            <a:r>
              <a:rPr lang="ru-RU" dirty="0" err="1" smtClean="0"/>
              <a:t>розсудливі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Середній</a:t>
            </a:r>
            <a:r>
              <a:rPr lang="uk-UA" b="1" dirty="0" smtClean="0"/>
              <a:t> від </a:t>
            </a:r>
            <a:r>
              <a:rPr lang="ru-RU" b="1" dirty="0" smtClean="0"/>
              <a:t>6</a:t>
            </a:r>
            <a:r>
              <a:rPr lang="uk-UA" b="1" dirty="0" smtClean="0"/>
              <a:t> до </a:t>
            </a:r>
            <a:r>
              <a:rPr lang="ru-RU" b="1" dirty="0" smtClean="0"/>
              <a:t>21 бал</a:t>
            </a:r>
            <a:r>
              <a:rPr lang="uk-UA" b="1" dirty="0" smtClean="0"/>
              <a:t>у.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> </a:t>
            </a:r>
            <a:r>
              <a:rPr lang="ru-RU" dirty="0" err="1" smtClean="0"/>
              <a:t>Стреси</a:t>
            </a:r>
            <a:r>
              <a:rPr lang="ru-RU" dirty="0" smtClean="0"/>
              <a:t> Вам </a:t>
            </a:r>
            <a:r>
              <a:rPr lang="ru-RU" dirty="0" err="1" smtClean="0"/>
              <a:t>докучають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особливих</a:t>
            </a:r>
            <a:r>
              <a:rPr lang="ru-RU" dirty="0" smtClean="0"/>
              <a:t> проблем не </a:t>
            </a:r>
            <a:r>
              <a:rPr lang="ru-RU" dirty="0" err="1" smtClean="0"/>
              <a:t>утворюють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 – </a:t>
            </a:r>
            <a:r>
              <a:rPr lang="ru-RU" dirty="0" err="1" smtClean="0"/>
              <a:t>середній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стресів</a:t>
            </a:r>
            <a:r>
              <a:rPr lang="ru-RU" dirty="0" smtClean="0"/>
              <a:t> не буде для Вас великою </a:t>
            </a:r>
            <a:r>
              <a:rPr lang="ru-RU" dirty="0" err="1" smtClean="0"/>
              <a:t>трудністю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Високий</a:t>
            </a:r>
            <a:r>
              <a:rPr lang="ru-RU" b="1" dirty="0" smtClean="0"/>
              <a:t> </a:t>
            </a:r>
            <a:r>
              <a:rPr lang="uk-UA" b="1" dirty="0" smtClean="0"/>
              <a:t> від </a:t>
            </a:r>
            <a:r>
              <a:rPr lang="ru-RU" b="1" dirty="0" smtClean="0"/>
              <a:t>21</a:t>
            </a:r>
            <a:r>
              <a:rPr lang="uk-UA" b="1" dirty="0" smtClean="0"/>
              <a:t>до</a:t>
            </a:r>
            <a:r>
              <a:rPr lang="ru-RU" b="1" dirty="0" smtClean="0"/>
              <a:t>34 </a:t>
            </a:r>
            <a:r>
              <a:rPr lang="ru-RU" b="1" dirty="0" err="1" smtClean="0"/>
              <a:t>балів</a:t>
            </a:r>
            <a:r>
              <a:rPr lang="uk-UA" b="1" dirty="0" smtClean="0"/>
              <a:t>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 - </a:t>
            </a:r>
            <a:r>
              <a:rPr lang="ru-RU" dirty="0" err="1" smtClean="0"/>
              <a:t>високий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Вам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замислитися</a:t>
            </a:r>
            <a:r>
              <a:rPr lang="ru-RU" dirty="0" smtClean="0"/>
              <a:t> про </a:t>
            </a:r>
            <a:r>
              <a:rPr lang="ru-RU" dirty="0" err="1" smtClean="0"/>
              <a:t>наслідки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гіпербалізуєте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Не </a:t>
            </a:r>
            <a:r>
              <a:rPr lang="ru-RU" dirty="0" err="1" smtClean="0"/>
              <a:t>нехтуйте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здоров’ям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Вам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Як </a:t>
            </a:r>
            <a:r>
              <a:rPr lang="ru-RU" sz="3600" b="1" dirty="0" err="1" smtClean="0"/>
              <a:t>попередити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виникнення</a:t>
            </a:r>
            <a:r>
              <a:rPr lang="ru-RU" sz="3600" b="1" dirty="0" smtClean="0"/>
              <a:t> синдрому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err="1" smtClean="0"/>
              <a:t>емоційного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вигорання</a:t>
            </a:r>
            <a:r>
              <a:rPr lang="ru-RU" sz="3600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endParaRPr lang="uk-UA" dirty="0" smtClean="0"/>
          </a:p>
          <a:p>
            <a:pPr lvl="0" algn="just">
              <a:buFont typeface="Wingdings" pitchFamily="2" charset="2"/>
              <a:buChar char="v"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Одним із найбільш ефективних способів в профілактиці  синдрому професійного вигорання є саморегуляція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Саморегуляція – це вміння управляти своїм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психоемоційним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станом, яке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досягається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саму себе за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образів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диханням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мішечним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тонусом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саморегуляції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утворитись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ефект заспокоєння – зняття емоційної напруги;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ефект відновлення – послаблення проявів втоми;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ефект активізації – підвищення психофізіологічної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реактивності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/>
              <a:t>Природні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прийоми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регуляції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організму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є</a:t>
            </a:r>
            <a:r>
              <a:rPr lang="ru-RU" sz="3200" b="1" dirty="0" smtClean="0"/>
              <a:t> одними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найбільш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доступних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способів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саморегуляції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приємне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розслаблення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м’язів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пейзажем;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фотографій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приємних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дорогих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речей;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вдихання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свіжого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висловлювання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похвали,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компліментів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Керування</a:t>
            </a:r>
            <a:r>
              <a:rPr lang="ru-RU" b="1" dirty="0" smtClean="0"/>
              <a:t> </a:t>
            </a:r>
            <a:r>
              <a:rPr lang="ru-RU" b="1" dirty="0" err="1" smtClean="0"/>
              <a:t>диханням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9"/>
            <a:ext cx="3829048" cy="428628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    </a:t>
            </a:r>
            <a:r>
              <a:rPr lang="ru-RU" sz="2600" b="1" dirty="0" err="1" smtClean="0"/>
              <a:t>Дихання</a:t>
            </a:r>
            <a:r>
              <a:rPr lang="ru-RU" sz="2600" b="1" dirty="0" smtClean="0"/>
              <a:t> – </a:t>
            </a:r>
            <a:r>
              <a:rPr lang="ru-RU" sz="2600" b="1" dirty="0" err="1" smtClean="0"/>
              <a:t>це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ефективний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засіб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впливу</a:t>
            </a:r>
            <a:r>
              <a:rPr lang="ru-RU" sz="2600" b="1" dirty="0" smtClean="0"/>
              <a:t> на тонус </a:t>
            </a:r>
            <a:r>
              <a:rPr lang="ru-RU" sz="2600" b="1" dirty="0" err="1" smtClean="0"/>
              <a:t>м’язів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і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емоційні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центри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мозку</a:t>
            </a:r>
            <a:r>
              <a:rPr lang="ru-RU" sz="2600" b="1" dirty="0" smtClean="0"/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Повільне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глибоке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збудливість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нервових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м’язовому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розслабленню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релаксації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Часте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підтримує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нервово-психічну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напруженість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представлений один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саморегуляції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138642" cy="5214974"/>
          </a:xfrm>
        </p:spPr>
        <p:txBody>
          <a:bodyPr>
            <a:normAutofit fontScale="62500" lnSpcReduction="20000"/>
          </a:bodyPr>
          <a:lstStyle/>
          <a:p>
            <a:pPr algn="just" fontAlgn="base"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Сидячи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стоячи </a:t>
            </a:r>
            <a:r>
              <a:rPr lang="ru-RU" dirty="0" err="1" smtClean="0"/>
              <a:t>постарайтеся</a:t>
            </a:r>
            <a:r>
              <a:rPr lang="ru-RU" dirty="0" smtClean="0"/>
              <a:t> </a:t>
            </a:r>
            <a:r>
              <a:rPr lang="ru-RU" dirty="0" err="1" smtClean="0"/>
              <a:t>розслабити</a:t>
            </a:r>
            <a:r>
              <a:rPr lang="ru-RU" dirty="0" smtClean="0"/>
              <a:t> </a:t>
            </a:r>
            <a:r>
              <a:rPr lang="ru-RU" dirty="0" err="1" smtClean="0"/>
              <a:t>м’язи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зосередьте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диханні</a:t>
            </a:r>
            <a:r>
              <a:rPr lang="ru-RU" dirty="0" smtClean="0"/>
              <a:t>.</a:t>
            </a:r>
          </a:p>
          <a:p>
            <a:pPr algn="just" fontAlgn="base">
              <a:buNone/>
            </a:pPr>
            <a:endParaRPr lang="ru-RU" dirty="0" smtClean="0"/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/>
              <a:t>На </a:t>
            </a:r>
            <a:r>
              <a:rPr lang="ru-RU" dirty="0" err="1" smtClean="0"/>
              <a:t>рахунок</a:t>
            </a:r>
            <a:r>
              <a:rPr lang="ru-RU" dirty="0" smtClean="0"/>
              <a:t> 1-2-3-4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повільний</a:t>
            </a:r>
            <a:r>
              <a:rPr lang="ru-RU" dirty="0" smtClean="0"/>
              <a:t>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вдих</a:t>
            </a:r>
            <a:r>
              <a:rPr lang="ru-RU" dirty="0" smtClean="0"/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/>
              <a:t>На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рахунки</a:t>
            </a:r>
            <a:r>
              <a:rPr lang="ru-RU" dirty="0" smtClean="0"/>
              <a:t> </a:t>
            </a:r>
            <a:r>
              <a:rPr lang="ru-RU" dirty="0" err="1" smtClean="0"/>
              <a:t>затримайте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плавний</a:t>
            </a:r>
            <a:r>
              <a:rPr lang="ru-RU" dirty="0" smtClean="0"/>
              <a:t> </a:t>
            </a:r>
            <a:r>
              <a:rPr lang="ru-RU" dirty="0" err="1" smtClean="0"/>
              <a:t>видих</a:t>
            </a:r>
            <a:r>
              <a:rPr lang="ru-RU" dirty="0" smtClean="0"/>
              <a:t> на </a:t>
            </a:r>
            <a:r>
              <a:rPr lang="ru-RU" dirty="0" err="1" smtClean="0"/>
              <a:t>рахунок</a:t>
            </a:r>
            <a:r>
              <a:rPr lang="ru-RU" dirty="0" smtClean="0"/>
              <a:t> 1-2-3-4-5-6.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затримайте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перед </a:t>
            </a:r>
            <a:r>
              <a:rPr lang="ru-RU" dirty="0" err="1" smtClean="0"/>
              <a:t>наступним</a:t>
            </a:r>
            <a:r>
              <a:rPr lang="ru-RU" dirty="0" smtClean="0"/>
              <a:t> </a:t>
            </a:r>
            <a:r>
              <a:rPr lang="ru-RU" dirty="0" err="1" smtClean="0"/>
              <a:t>вдихом</a:t>
            </a:r>
            <a:r>
              <a:rPr lang="ru-RU" dirty="0" smtClean="0"/>
              <a:t> на </a:t>
            </a:r>
            <a:r>
              <a:rPr lang="ru-RU" dirty="0" err="1" smtClean="0"/>
              <a:t>рахунок</a:t>
            </a:r>
            <a:r>
              <a:rPr lang="ru-RU" dirty="0" smtClean="0"/>
              <a:t> 1-2-3-4.</a:t>
            </a:r>
          </a:p>
          <a:p>
            <a:pPr algn="just" fontAlgn="base">
              <a:buNone/>
            </a:pPr>
            <a:r>
              <a:rPr lang="ru-RU" dirty="0" smtClean="0"/>
              <a:t>        </a:t>
            </a:r>
          </a:p>
          <a:p>
            <a:pPr algn="just" fontAlgn="base">
              <a:buNone/>
            </a:pPr>
            <a:r>
              <a:rPr lang="ru-RU" dirty="0" smtClean="0"/>
              <a:t>            Через 3-5 </a:t>
            </a:r>
            <a:r>
              <a:rPr lang="ru-RU" dirty="0" err="1" smtClean="0"/>
              <a:t>хвилин</a:t>
            </a:r>
            <a:r>
              <a:rPr lang="ru-RU" dirty="0" smtClean="0"/>
              <a:t> такого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помітите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ваш стан став </a:t>
            </a:r>
            <a:r>
              <a:rPr lang="ru-RU" dirty="0" err="1" smtClean="0"/>
              <a:t>помітно</a:t>
            </a:r>
            <a:r>
              <a:rPr lang="ru-RU" dirty="0" smtClean="0"/>
              <a:t> </a:t>
            </a:r>
            <a:r>
              <a:rPr lang="ru-RU" dirty="0" err="1" smtClean="0"/>
              <a:t>спокійнішим</a:t>
            </a:r>
            <a:r>
              <a:rPr lang="ru-RU" dirty="0" smtClean="0"/>
              <a:t> та </a:t>
            </a:r>
            <a:r>
              <a:rPr lang="ru-RU" dirty="0" err="1" smtClean="0"/>
              <a:t>врівноваженим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5" name="Рисунок 4" descr="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4714860"/>
            <a:ext cx="2857520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Емоційне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викликаний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кризою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самого себе.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почутті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виснаженості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5" name="Рисунок 4" descr="10294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714752"/>
            <a:ext cx="3470272" cy="2588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Керування</a:t>
            </a:r>
            <a:r>
              <a:rPr lang="ru-RU" b="1" dirty="0" smtClean="0"/>
              <a:t> тонусом </a:t>
            </a:r>
            <a:r>
              <a:rPr lang="ru-RU" b="1" dirty="0" err="1" smtClean="0"/>
              <a:t>м’язів</a:t>
            </a:r>
            <a:r>
              <a:rPr lang="ru-RU" b="1" dirty="0" smtClean="0"/>
              <a:t>, </a:t>
            </a:r>
            <a:r>
              <a:rPr lang="ru-RU" b="1" dirty="0" err="1" smtClean="0"/>
              <a:t>рухом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86058"/>
            <a:ext cx="4038600" cy="364333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психічних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навантажень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м’язові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затиски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напруга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розслабляти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нервово-психічну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напруженість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відновити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домогтися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повноцінного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розслаблення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м’язів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зосередити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напружених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частинах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5126055"/>
          </a:xfrm>
        </p:spPr>
        <p:txBody>
          <a:bodyPr>
            <a:normAutofit fontScale="55000" lnSpcReduction="20000"/>
          </a:bodyPr>
          <a:lstStyle/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Сядьте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зручно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закрийте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Дихайте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повільно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Пройдіться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поглядом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кінчиків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пальців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рот, губи,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щелепи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шия,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потилиця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плечі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Постарайтеся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сильніше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напружити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затискачів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тремтіння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м’язів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вдиху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Відчуйте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скиньте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добре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розслабленому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м’язі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відчуєте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тепла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приємну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затиснення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особливо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обличчі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спробуйте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розгладити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самомасажу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круговими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пальців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вдіяти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гримаси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здивування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142984"/>
            <a:ext cx="164307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Вплив словом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429156"/>
          </a:xfrm>
        </p:spPr>
        <p:txBody>
          <a:bodyPr/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Словесний вплив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задіює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свідомий механізм самонавіювання, йде безпосередній вплив на психофізіологічні функції організму.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самонавіювань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тверджень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позитивною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2009775" cy="2266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САМОНАКАЗ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спосіб саморегуляції заснований на використанні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самонаказів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коротких, уривчастих розпорядженнях, зроблених самому собі.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САМОПРОГРАМУВАННЯ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налаштувати себе на успіх, озираючись назад на свої успіхи та досягнення. 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САМОСХВАЛЕННЯ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самозаохочення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537" y="4274207"/>
            <a:ext cx="1885950" cy="1905000"/>
          </a:xfrm>
          <a:prstGeom prst="rect">
            <a:avLst/>
          </a:prstGeom>
        </p:spPr>
      </p:pic>
      <p:pic>
        <p:nvPicPr>
          <p:cNvPr id="5" name="Рисунок 4" descr="1631205797_Samoocenka-lichnosti-ee-vliyanie-na-zhizn-i-vzaimootnosheniya_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60416">
            <a:off x="7065026" y="5318955"/>
            <a:ext cx="1571628" cy="1047752"/>
          </a:xfrm>
          <a:prstGeom prst="rect">
            <a:avLst/>
          </a:prstGeom>
        </p:spPr>
      </p:pic>
      <p:pic>
        <p:nvPicPr>
          <p:cNvPr id="6" name="Рисунок 5" descr="44c3d3485a0c6e6fe742553d67ad9ac2_mediu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185319">
            <a:off x="774968" y="4418314"/>
            <a:ext cx="1285860" cy="1285860"/>
          </a:xfrm>
          <a:prstGeom prst="rect">
            <a:avLst/>
          </a:prstGeom>
        </p:spPr>
      </p:pic>
      <p:pic>
        <p:nvPicPr>
          <p:cNvPr id="7" name="Рисунок 6" descr="Без названия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98" y="5143512"/>
            <a:ext cx="1428753" cy="1428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Малювання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20000"/>
          </a:bodyPr>
          <a:lstStyle/>
          <a:p>
            <a:pPr algn="just" fontAlgn="base">
              <a:buNone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 fontAlgn="base">
              <a:buNone/>
            </a:pPr>
            <a:endParaRPr lang="uk-UA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            Малювання фарбами, олівцями, фломастерами, які дають повноцінний, насичений колір, допомагає позбутися від неприємних переживань, особливо депресії, тривоги, страху.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таких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рекомендують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малювати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лівою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рукою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правші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малювати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виразити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емоцію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абстрактній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через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лінію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Створіть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малюнок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ваш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стан.</a:t>
            </a:r>
          </a:p>
          <a:p>
            <a:pPr lvl="0" algn="just" fontAlgn="base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Візьміть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яскраві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фарби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асоціюються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почуттям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радості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впевненості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малюйте. Нехай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буде чиста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абстракція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будь-що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Подібне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емоційне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насичення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важливе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налаштуватися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«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впевнений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стан.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maslo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794293">
            <a:off x="146237" y="444562"/>
            <a:ext cx="1714512" cy="1142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14346" y="285728"/>
            <a:ext cx="9144064" cy="5715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Для </a:t>
            </a:r>
            <a:r>
              <a:rPr lang="ru-RU" sz="2700" b="1" dirty="0" err="1" smtClean="0"/>
              <a:t>посилення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ефекту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вправ-релаксацій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err="1" smtClean="0"/>
              <a:t>рекомендують</a:t>
            </a:r>
            <a:r>
              <a:rPr lang="ru-RU" sz="2700" b="1" dirty="0" smtClean="0"/>
              <a:t> </a:t>
            </a:r>
            <a:r>
              <a:rPr lang="ru-RU" sz="2700" b="1" i="1" dirty="0" err="1" smtClean="0"/>
              <a:t>використовувати</a:t>
            </a:r>
            <a:r>
              <a:rPr lang="ru-RU" sz="2700" b="1" i="1" dirty="0" smtClean="0"/>
              <a:t> </a:t>
            </a:r>
            <a:r>
              <a:rPr lang="ru-RU" sz="2700" b="1" i="1" dirty="0" err="1" smtClean="0"/>
              <a:t>кольори</a:t>
            </a:r>
            <a:endParaRPr lang="ru-RU" sz="27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5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sz="5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відчуваєте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недостатньо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життєвої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енергії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5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Помаранчевий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вам не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вистачає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пристосовуватись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Жовтий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відчуваєте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спад сил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хотіли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заряд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знаходитесь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самим собою.</a:t>
            </a:r>
          </a:p>
          <a:p>
            <a:pPr>
              <a:lnSpc>
                <a:spcPct val="17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Зелений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опанувала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байдужість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апатії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 бути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відкритим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спокійним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Блакитний</a:t>
            </a:r>
            <a:r>
              <a:rPr lang="ru-RU" sz="5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вас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напружують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дієте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задумуючись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вчинків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Синій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проявляєте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зайву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емоційність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контролюєте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5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Фіолетовий</a:t>
            </a: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на область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часто через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невідомі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відчуваєте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обманутим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вас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мучать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сумніви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впадаєте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у стан </a:t>
            </a:r>
            <a:r>
              <a:rPr lang="ru-RU" sz="5600" dirty="0" err="1" smtClean="0">
                <a:latin typeface="Times New Roman" pitchFamily="18" charset="0"/>
                <a:cs typeface="Times New Roman" pitchFamily="18" charset="0"/>
              </a:rPr>
              <a:t>депресії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857232"/>
            <a:ext cx="678661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uk-UA" altLang="ru-RU" sz="5400" dirty="0" smtClean="0"/>
              <a:t>Дякую за увагу</a:t>
            </a:r>
          </a:p>
          <a:p>
            <a:pPr algn="ctr">
              <a:buFont typeface="Arial" charset="0"/>
              <a:buNone/>
            </a:pP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Контактна інформація: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endParaRPr lang="uk-UA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sz="2000" b="1" dirty="0" err="1" smtClean="0"/>
              <a:t>Viber</a:t>
            </a:r>
            <a:endParaRPr lang="ru-RU" sz="2000" b="1" dirty="0" smtClean="0"/>
          </a:p>
          <a:p>
            <a:pPr>
              <a:buFont typeface="Arial" charset="0"/>
              <a:buNone/>
            </a:pPr>
            <a:r>
              <a:rPr lang="en-US" sz="2000" b="1" dirty="0" smtClean="0"/>
              <a:t>Telegram                 </a:t>
            </a:r>
            <a:r>
              <a:rPr lang="en-US" sz="4800" b="1" dirty="0" smtClean="0"/>
              <a:t>093-636-80-84</a:t>
            </a:r>
          </a:p>
          <a:p>
            <a:pPr>
              <a:buFont typeface="Arial" charset="0"/>
              <a:buNone/>
            </a:pPr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en-US" altLang="ru-RU" sz="2400" b="1" dirty="0" err="1" smtClean="0">
                <a:latin typeface="Times New Roman" pitchFamily="18" charset="0"/>
                <a:cs typeface="Times New Roman" pitchFamily="18" charset="0"/>
              </a:rPr>
              <a:t>Lesia</a:t>
            </a: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 dirty="0" err="1" smtClean="0">
                <a:latin typeface="Times New Roman" pitchFamily="18" charset="0"/>
                <a:cs typeface="Times New Roman" pitchFamily="18" charset="0"/>
              </a:rPr>
              <a:t>Schipskaya</a:t>
            </a: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sz="2400" b="1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 typeface="Arial" charset="0"/>
              <a:buNone/>
            </a:pP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altLang="ru-RU" sz="2400" b="1" dirty="0" err="1" smtClean="0">
                <a:latin typeface="Times New Roman" pitchFamily="18" charset="0"/>
                <a:cs typeface="Times New Roman" pitchFamily="18" charset="0"/>
              </a:rPr>
              <a:t>lesiashchipskaia</a:t>
            </a:r>
            <a:endParaRPr lang="en-US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shlv10@ukr.net</a:t>
            </a:r>
            <a:endParaRPr lang="uk-UA" alt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ВООЗ </a:t>
            </a:r>
            <a:r>
              <a:rPr lang="ru-RU" sz="2800" dirty="0" err="1" smtClean="0">
                <a:latin typeface="Arial Black" pitchFamily="34" charset="0"/>
              </a:rPr>
              <a:t>описує</a:t>
            </a:r>
            <a:r>
              <a:rPr lang="ru-RU" sz="2800" dirty="0" smtClean="0">
                <a:latin typeface="Arial Black" pitchFamily="34" charset="0"/>
              </a:rPr>
              <a:t> три </a:t>
            </a:r>
            <a:r>
              <a:rPr lang="ru-RU" sz="2800" dirty="0" err="1" smtClean="0">
                <a:latin typeface="Arial Black" pitchFamily="34" charset="0"/>
              </a:rPr>
              <a:t>головних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симптоми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емоційного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вигорання</a:t>
            </a:r>
            <a:r>
              <a:rPr lang="ru-RU" sz="2800" dirty="0" smtClean="0">
                <a:latin typeface="Arial Black" pitchFamily="34" charset="0"/>
              </a:rPr>
              <a:t>: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виснаження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сну,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імунітету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проблем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концентрацією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Інтелектуальна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емоційна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дистанція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почуттям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негативу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цинізму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відірваністю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колективу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мотивації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негативним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сприйняттям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неспроможності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впоратися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робочими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обов’язками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з’являються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сумніви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здібностях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компетентності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Емоційне вигорання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Синдром, який розвивається під впливом хронічного стресу і постійних навантажень. Призводить до виснаження емоційно-енергетичних особистісних ресурсів людини.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Виникає в результаті накопичення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без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розрядки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визволення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них. </a:t>
            </a: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звільнитися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857232"/>
            <a:ext cx="678661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емоційне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вигоряння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американський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психіатр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Фрейденбергер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1974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стану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людей,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інтенсивно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спілкуючись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людьми,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постійно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перебувають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емоційно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перевантаженій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атмосфері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наданні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професійної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27CA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професіях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людина-людина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синдрому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вигорання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85%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соціальних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працівників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80%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лікарів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65 %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60%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працівників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внутрішніх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справ.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000503"/>
            <a:ext cx="3357586" cy="2514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14290"/>
            <a:ext cx="4000528" cy="60722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Батьки не були задоволені моїм вибором професії, але я наполягав на своєму.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 думав про таку роботу ще в дитинстві.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 моєю роботою може добре впоратись далеко не кожен.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Раніше я думав, що зможу приносити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більше користі.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Коли бачу видатного професіонала у моїй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справі, відразу хочу піти до нього в учні!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 б любив роботу, якби не проблеми з керівництвом та колегами.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Після відпустки у мене відкривається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друге дихання.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Іноді я подумую про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дауншифтинг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(уповільнення або ослаблення будь-якого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процесу).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038600" cy="600079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uk-UA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Вибір професії був для мене випадковим.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Я обрав цю роботу, перш за все, через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гроші.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Я не цікавлюсь спеціальною літературою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про мою роботу.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Якщо керівництво не бачить різниці між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хорошою та відмінною роботою, я не буду напружуватись.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Я знаю достатньо для того, щоб працювати добре.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Єдине приємне на роботі – це обід і перекури з колегами.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В середині відпустки я з жахом думаю,що потрібно повернутися на роботу.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Не буду знижувати рівень життя, перейшовши на більш цікаву роботу за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меншу зарплату.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4200" b="1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А. </a:t>
            </a: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У вас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успішні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відпочинок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куди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рухатись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відпустки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тотальною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зміною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обстановки подумайте: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теперішньому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робочому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іншому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почуватиметеся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підвищити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кваліфікацію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почати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чимось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Вам просто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досвідченої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психолога,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знайомий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проблемою.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5697559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4200" b="1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 Б. </a:t>
            </a:r>
          </a:p>
          <a:p>
            <a:pPr algn="ctr">
              <a:buNone/>
            </a:pPr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Робота для вас – далеко не головне,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принаймі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теперішня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робота.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гордістю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хлопнути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дверима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Але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у вас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через те,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віддали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перевагу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зайнятись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чимось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професія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сім’я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...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початися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депресія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нереалізуєте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у тому,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підходить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28794" y="5357826"/>
            <a:ext cx="5486400" cy="857256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Arial Black" pitchFamily="34" charset="0"/>
              </a:rPr>
              <a:t>Симптоми емоційного вигорання</a:t>
            </a:r>
            <a:endParaRPr lang="ru-RU" sz="4400" dirty="0">
              <a:latin typeface="Arial Black" pitchFamily="34" charset="0"/>
            </a:endParaRPr>
          </a:p>
        </p:txBody>
      </p:sp>
      <p:pic>
        <p:nvPicPr>
          <p:cNvPr id="8" name="Рисунок 7" descr="Без названия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636" r="5636"/>
          <a:stretch>
            <a:fillRect/>
          </a:stretch>
        </p:blipFill>
        <p:spPr>
          <a:xfrm>
            <a:off x="1928794" y="285728"/>
            <a:ext cx="5072098" cy="3804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71924" cy="5841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i="1" dirty="0" err="1" smtClean="0"/>
              <a:t>Поведінкові</a:t>
            </a:r>
            <a:r>
              <a:rPr lang="ru-RU" sz="2200" i="1" dirty="0" smtClean="0"/>
              <a:t> </a:t>
            </a:r>
            <a:r>
              <a:rPr lang="ru-RU" sz="2200" i="1" dirty="0" err="1" smtClean="0"/>
              <a:t>симптоми</a:t>
            </a:r>
            <a:r>
              <a:rPr lang="ru-RU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4572032" cy="5286413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відчуття, що робота стає все важчою і важчою, а виконувати її — все складніше і складніше;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співробітник помітно змінює свій робочий режим дня (рано приходить на роботу і пізно йде або, навпаки);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незалежно від об'єктивної необхідності, працівник постійно бере роботу додому, але вдома її не робить;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відчуття, що все марно, зневіра, зниження ентузіазму стосовно роботи, байдужість до результатів;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невиконання важливих, пріоритетних завдань і «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застрягання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» на дрібних деталях, витрата більшої частини робочого часу на виконання автоматичних і елементарних дій;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зловживання алкоголем, різке зростання викурених за день цигарок, вживання наркотиків.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0100cnc3-42a2-366x2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91881">
            <a:off x="5000628" y="4071942"/>
            <a:ext cx="3486150" cy="1962150"/>
          </a:xfrm>
          <a:prstGeom prst="rect">
            <a:avLst/>
          </a:prstGeom>
        </p:spPr>
      </p:pic>
      <p:pic>
        <p:nvPicPr>
          <p:cNvPr id="12" name="Рисунок 11" descr="478597_15568092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88922">
            <a:off x="6072198" y="571480"/>
            <a:ext cx="2657475" cy="1724025"/>
          </a:xfrm>
          <a:prstGeom prst="rect">
            <a:avLst/>
          </a:prstGeom>
        </p:spPr>
      </p:pic>
      <p:pic>
        <p:nvPicPr>
          <p:cNvPr id="13" name="Рисунок 12" descr="artworks-bcsxwnKp7AF6S28a-qyKioQ-t500x5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2285992"/>
            <a:ext cx="2214578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2334</Words>
  <PresentationFormat>Экран (4:3)</PresentationFormat>
  <Paragraphs>216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Емоційне  вигорання (профілактика емоційного та професійного вигорання)</vt:lpstr>
      <vt:lpstr>Слайд 2</vt:lpstr>
      <vt:lpstr>ВООЗ описує три головних симптоми емоційного вигорання:</vt:lpstr>
      <vt:lpstr>Емоційне вигорання</vt:lpstr>
      <vt:lpstr>Слайд 5</vt:lpstr>
      <vt:lpstr>Слайд 6</vt:lpstr>
      <vt:lpstr>Слайд 7</vt:lpstr>
      <vt:lpstr>Симптоми емоційного вигорання</vt:lpstr>
      <vt:lpstr>Поведінкові симптоми: </vt:lpstr>
      <vt:lpstr>Психофізичні симптоми: </vt:lpstr>
      <vt:lpstr>Соціально-психологічні симптоми: </vt:lpstr>
      <vt:lpstr>      А які ж особливості вашої нервової системи? </vt:lpstr>
      <vt:lpstr>Дайте відповідь на запитання: «так, безумовно» (З бали)     «так, але не дуже» (1 бал) «ні, у жодному разі» (0 балів). </vt:lpstr>
      <vt:lpstr>Слайд 14</vt:lpstr>
      <vt:lpstr>Тест "Визначення ступеня схильності до стресу»  </vt:lpstr>
      <vt:lpstr>Слайд 16</vt:lpstr>
      <vt:lpstr>Як попередити виникнення синдрому емоційного вигорання? </vt:lpstr>
      <vt:lpstr>Природні прийоми регуляції організму є одними з найбільш доступних способів саморегуляції:</vt:lpstr>
      <vt:lpstr>Керування диханням</vt:lpstr>
      <vt:lpstr>Керування тонусом м’язів, рухом </vt:lpstr>
      <vt:lpstr>Вплив словом</vt:lpstr>
      <vt:lpstr>Слайд 22</vt:lpstr>
      <vt:lpstr>Малювання </vt:lpstr>
      <vt:lpstr>  Для посилення ефекту вправ-релаксацій рекомендують використовувати кольори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Емоційна втома під час війни</dc:title>
  <dc:creator>user</dc:creator>
  <cp:lastModifiedBy>user</cp:lastModifiedBy>
  <cp:revision>97</cp:revision>
  <dcterms:created xsi:type="dcterms:W3CDTF">2023-02-07T10:00:49Z</dcterms:created>
  <dcterms:modified xsi:type="dcterms:W3CDTF">2023-02-20T09:44:18Z</dcterms:modified>
</cp:coreProperties>
</file>