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79" r:id="rId3"/>
    <p:sldId id="257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2121"/>
    <a:srgbClr val="FF3300"/>
    <a:srgbClr val="FF99CC"/>
    <a:srgbClr val="FF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73FDA-4D1B-487F-AB67-57CE1BBE5261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AAEAD-384C-4DFE-9FC7-85B86D15DF8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5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AEAD-384C-4DFE-9FC7-85B86D15DF8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3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AAEAD-384C-4DFE-9FC7-85B86D15DF8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3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75856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25607" cy="58258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31274" y="5301208"/>
            <a:ext cx="5176192" cy="1441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4" y="-57529"/>
            <a:ext cx="9144000" cy="697305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0" y="260648"/>
            <a:ext cx="91102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uk-UA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БУЛІНГ.Причини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,наслідки,шляхи боротьби з насильством</a:t>
            </a:r>
          </a:p>
          <a:p>
            <a:pPr algn="ctr"/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uk-UA" sz="4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r"/>
            <a:r>
              <a:rPr lang="uk-UA" sz="4000" b="1">
                <a:solidFill>
                  <a:srgbClr val="C00000"/>
                </a:solidFill>
                <a:latin typeface="Comic Sans MS" pitchFamily="66" charset="0"/>
              </a:rPr>
              <a:t>           </a:t>
            </a:r>
            <a:r>
              <a:rPr lang="uk-UA" sz="2400" b="1">
                <a:solidFill>
                  <a:srgbClr val="0000FF"/>
                </a:solidFill>
                <a:latin typeface="Comic Sans MS" pitchFamily="66" charset="0"/>
              </a:rPr>
              <a:t>             </a:t>
            </a:r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708141"/>
            <a:ext cx="5760640" cy="10081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Як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відрізнити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звичайний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конфлікт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від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булінгу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6" name="Picture 4" descr="C:\Users\Admin\Desktop\булінг\0100652k-6041-940x5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t="18782" r="2039" b="16705"/>
          <a:stretch/>
        </p:blipFill>
        <p:spPr bwMode="auto">
          <a:xfrm>
            <a:off x="179512" y="2122124"/>
            <a:ext cx="8784976" cy="4115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64704"/>
            <a:ext cx="5760640" cy="10081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Як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розпізнати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жертву:</a:t>
            </a:r>
          </a:p>
        </p:txBody>
      </p:sp>
      <p:pic>
        <p:nvPicPr>
          <p:cNvPr id="6" name="Picture 7" descr="C:\Users\Admin\Desktop\булінг\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0" t="41429" r="42878" b="27000"/>
          <a:stretch/>
        </p:blipFill>
        <p:spPr bwMode="auto">
          <a:xfrm>
            <a:off x="856343" y="2348880"/>
            <a:ext cx="1956130" cy="3562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987824" y="2078791"/>
            <a:ext cx="5832648" cy="41024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слабші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однолітків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невпевнені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мовчазні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уникають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перерві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сидять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не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друга,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спілкуються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64704"/>
            <a:ext cx="5760640" cy="10081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Як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розпізнати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агресора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6" descr="C:\Users\Admin\Desktop\булінг\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1429" r="73333" b="28485"/>
          <a:stretch/>
        </p:blipFill>
        <p:spPr bwMode="auto">
          <a:xfrm>
            <a:off x="611560" y="2557332"/>
            <a:ext cx="2343797" cy="3116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10"/>
          <p:cNvSpPr txBox="1">
            <a:spLocks/>
          </p:cNvSpPr>
          <p:nvPr/>
        </p:nvSpPr>
        <p:spPr>
          <a:xfrm>
            <a:off x="3131840" y="2276872"/>
            <a:ext cx="5832648" cy="3870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хлопчики, вони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зовнішністю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манерою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одягом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часто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зухвалі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однодумців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3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64704"/>
            <a:ext cx="6552728" cy="10081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Як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розпізнати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спостерігача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8" descr="C:\Users\Admin\Desktop\булінг\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6" t="41430" r="12102" b="27000"/>
          <a:stretch/>
        </p:blipFill>
        <p:spPr bwMode="auto">
          <a:xfrm>
            <a:off x="611560" y="2492896"/>
            <a:ext cx="1800200" cy="3522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10"/>
          <p:cNvSpPr txBox="1">
            <a:spLocks/>
          </p:cNvSpPr>
          <p:nvPr/>
        </p:nvSpPr>
        <p:spPr>
          <a:xfrm>
            <a:off x="2699792" y="2973613"/>
            <a:ext cx="5976664" cy="21970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кола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однокласники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5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Admin\Desktop\булінг\52684458_261935524707832_6793813555536723968_n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8485" r="1363" b="1819"/>
          <a:stretch/>
        </p:blipFill>
        <p:spPr bwMode="auto">
          <a:xfrm>
            <a:off x="1129711" y="1556792"/>
            <a:ext cx="7155904" cy="496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40856" y="260648"/>
            <a:ext cx="4320480" cy="10081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ПОКАРАННЯ</a:t>
            </a:r>
          </a:p>
        </p:txBody>
      </p:sp>
    </p:spTree>
    <p:extLst>
      <p:ext uri="{BB962C8B-B14F-4D97-AF65-F5344CB8AC3E}">
        <p14:creationId xmlns:p14="http://schemas.microsoft.com/office/powerpoint/2010/main" val="26143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33872" y="260648"/>
            <a:ext cx="5814391" cy="10081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робити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якщо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дитина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потерпає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від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булінгу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517232"/>
            <a:ext cx="1608526" cy="792088"/>
          </a:xfrm>
          <a:prstGeom prst="rect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93096"/>
            <a:ext cx="1608526" cy="864096"/>
          </a:xfrm>
          <a:prstGeom prst="rect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123100"/>
            <a:ext cx="1648335" cy="809956"/>
          </a:xfrm>
          <a:prstGeom prst="rect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916914"/>
            <a:ext cx="1716360" cy="864014"/>
          </a:xfrm>
          <a:prstGeom prst="rect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1608909"/>
            <a:ext cx="662473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свідків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аудіозаписи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матиме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2780928"/>
            <a:ext cx="6624736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розповісти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відреагувати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4255190"/>
            <a:ext cx="6624736" cy="8004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5373216"/>
            <a:ext cx="6624736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проблему не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розв’язує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8978" y="404664"/>
            <a:ext cx="7349405" cy="360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ПАМ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’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ЯТАЙ!</a:t>
            </a:r>
          </a:p>
          <a:p>
            <a:r>
              <a:rPr lang="ru-RU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сьогодні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ти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спостерігач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, а завтра — жертва</a:t>
            </a:r>
          </a:p>
        </p:txBody>
      </p:sp>
      <p:pic>
        <p:nvPicPr>
          <p:cNvPr id="5122" name="Picture 2" descr="C:\Users\Admin\Desktop\булінг\bulling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06" y="4005064"/>
            <a:ext cx="3768094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76772" y="267461"/>
            <a:ext cx="6606480" cy="10081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РЕКОМЕНДАЦІЇ:</a:t>
            </a:r>
          </a:p>
        </p:txBody>
      </p:sp>
      <p:sp>
        <p:nvSpPr>
          <p:cNvPr id="6" name="Подзаголовок 10"/>
          <p:cNvSpPr txBox="1">
            <a:spLocks/>
          </p:cNvSpPr>
          <p:nvPr/>
        </p:nvSpPr>
        <p:spPr>
          <a:xfrm>
            <a:off x="755576" y="1556792"/>
            <a:ext cx="7848872" cy="5157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 контролювати будь які прояви глузування, насилля, цькування ліцеїстів, з метою недопущенні </a:t>
            </a:r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дитячому колективі.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 ліцеїстів та батьків з адміністративною та кримінальною відповідальністю щодо вчинення насилля в дитячому колективі.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виховні справи з теми «Стоп </a:t>
            </a:r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участю психологічної служби ліцею.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Розширювати знання у ліцеїстів щодо можливості шляхів виходу зі складної ситуації.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Проінформувати ліцеїстів щодо існування «гарячої лінії» з питань насильства та захисту прав дітей.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spcAft>
                <a:spcPts val="0"/>
              </a:spcAft>
            </a:pP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9552" y="116632"/>
            <a:ext cx="7884368" cy="309634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«Спробуйте бути хоч трохи добрішими – і ви побачите, що будете не в змозі зробити поганий вчинок»</a:t>
            </a:r>
            <a:br>
              <a:rPr lang="uk-UA" b="1" dirty="0">
                <a:solidFill>
                  <a:schemeClr val="tx1"/>
                </a:solidFill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b="1" dirty="0">
                <a:solidFill>
                  <a:srgbClr val="FF0000"/>
                </a:solidFill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ea typeface="Tahoma" panose="020B0604030504040204" pitchFamily="34" charset="0"/>
                <a:cs typeface="Tahoma" panose="020B0604030504040204" pitchFamily="34" charset="0"/>
              </a:rPr>
              <a:t>Конфуцій </a:t>
            </a: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432048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582836"/>
            <a:ext cx="91440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Вправа «Привітання»</a:t>
            </a:r>
            <a:endParaRPr lang="uk-UA" sz="3200" dirty="0">
              <a:latin typeface="Comic Sans MS" pitchFamily="66" charset="0"/>
              <a:ea typeface="Times New Roman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Знайомство з учасниками групи, налаштування на сприйняття нового  матеріалу. </a:t>
            </a:r>
            <a:endParaRPr lang="uk-UA" sz="2400" dirty="0">
              <a:ea typeface="Times New Roman"/>
              <a:cs typeface="Times New Roman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Вчитель пропонує назвати своє ім’я та закінчити вислів: </a:t>
            </a:r>
            <a:r>
              <a:rPr lang="uk-UA" sz="2400" b="1" dirty="0">
                <a:latin typeface="Comic Sans MS" pitchFamily="66" charset="0"/>
                <a:ea typeface="Times New Roman"/>
                <a:cs typeface="Times New Roman"/>
              </a:rPr>
              <a:t>«Я є подарунком в цьому світі тому що…»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40968"/>
            <a:ext cx="53941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6256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Admin\Desktop\булінг\nasi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98" y="244745"/>
            <a:ext cx="238125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булінг\bool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98" y="4024744"/>
            <a:ext cx="24765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4647" y="1019111"/>
            <a:ext cx="5461489" cy="445956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0000">
                  <a:alpha val="46000"/>
                </a:srgb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Булінг</a:t>
            </a:r>
            <a:r>
              <a:rPr lang="ru-RU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 -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це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тривалий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процес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свідомого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жорстокого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ставлення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фізичного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і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психічного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) з боку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дитини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групи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дітей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до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іншої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ru-RU" sz="32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дитини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Comic Sans MS" pitchFamily="66" charset="0"/>
              </a:rPr>
              <a:t>дітей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053" name="Picture 5" descr="C:\Users\Admin\Desktop\булінг\15553413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7917" r="4260" b="18368"/>
          <a:stretch/>
        </p:blipFill>
        <p:spPr bwMode="auto">
          <a:xfrm>
            <a:off x="6510323" y="2473035"/>
            <a:ext cx="2576945" cy="155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7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ічка лицем догори 2"/>
          <p:cNvSpPr/>
          <p:nvPr/>
        </p:nvSpPr>
        <p:spPr>
          <a:xfrm>
            <a:off x="0" y="28020"/>
            <a:ext cx="9144000" cy="1816803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Булінг</a:t>
            </a:r>
            <a:r>
              <a:rPr lang="uk-UA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може бути у: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933056"/>
            <a:ext cx="1967325" cy="1629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круглена прямокутна виноска 9"/>
          <p:cNvSpPr/>
          <p:nvPr/>
        </p:nvSpPr>
        <p:spPr>
          <a:xfrm>
            <a:off x="0" y="2136701"/>
            <a:ext cx="2195736" cy="1567044"/>
          </a:xfrm>
          <a:prstGeom prst="wedgeRoundRectCallout">
            <a:avLst/>
          </a:prstGeom>
          <a:solidFill>
            <a:srgbClr val="FF21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Школі</a:t>
            </a:r>
          </a:p>
        </p:txBody>
      </p:sp>
      <p:sp>
        <p:nvSpPr>
          <p:cNvPr id="11" name="Округлена прямокутна виноска 10"/>
          <p:cNvSpPr/>
          <p:nvPr/>
        </p:nvSpPr>
        <p:spPr>
          <a:xfrm>
            <a:off x="3059832" y="2564903"/>
            <a:ext cx="2448272" cy="1634893"/>
          </a:xfrm>
          <a:prstGeom prst="wedgeRoundRectCallout">
            <a:avLst/>
          </a:prstGeom>
          <a:solidFill>
            <a:srgbClr val="FF21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Вдома</a:t>
            </a:r>
          </a:p>
        </p:txBody>
      </p:sp>
      <p:sp>
        <p:nvSpPr>
          <p:cNvPr id="12" name="Округлена прямокутна виноска 11"/>
          <p:cNvSpPr/>
          <p:nvPr/>
        </p:nvSpPr>
        <p:spPr>
          <a:xfrm>
            <a:off x="6467128" y="2865354"/>
            <a:ext cx="2648851" cy="1670109"/>
          </a:xfrm>
          <a:prstGeom prst="wedgeRoundRectCallout">
            <a:avLst/>
          </a:prstGeom>
          <a:solidFill>
            <a:srgbClr val="FF21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Comic Sans MS" pitchFamily="66" charset="0"/>
              </a:rPr>
              <a:t>Робочому колективі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37112"/>
            <a:ext cx="201622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14" y="4800550"/>
            <a:ext cx="1800200" cy="14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0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80" y="260648"/>
            <a:ext cx="4320480" cy="1008112"/>
          </a:xfr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Ознаки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булінгу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79369" y="1469525"/>
            <a:ext cx="5990876" cy="122413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Систематичність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повторюваність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діяння</a:t>
            </a:r>
            <a:endParaRPr lang="ru-RU" b="1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85380" y="2708920"/>
            <a:ext cx="7070996" cy="165618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Наявність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сторін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кривдник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булер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потерпілий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(жертва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булінгу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спостерігачі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(за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наявності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885380" y="4077072"/>
            <a:ext cx="8151115" cy="278092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Дії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бездіяльність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кривдника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наслідком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яких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заподіяння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психічної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фізичної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шкоди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приниження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, страх,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тривога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підпорядкування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потерпілого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інтересам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кривдника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спричинення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соціальної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ізоляції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потерпілого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:\Users\Admin\Desktop\булінг\918bc4a3f5821170346468e93e9ed8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7348"/>
            <a:ext cx="2160239" cy="19242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/>
          <p:nvPr/>
        </p:nvSpPr>
        <p:spPr>
          <a:xfrm>
            <a:off x="152400" y="152400"/>
            <a:ext cx="36649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5184576" cy="1008111"/>
          </a:xfr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Головні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компоненти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булінгу</a:t>
            </a:r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7871" y="1802516"/>
            <a:ext cx="388843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агресивна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і негативна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поведінка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7546" y="2852936"/>
            <a:ext cx="388843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здійснюється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регулярно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67871" y="4005064"/>
            <a:ext cx="388843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відбувається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відносинах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учасники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яких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мають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неоднакову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владу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67871" y="5085184"/>
            <a:ext cx="388843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така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поведінка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навмисною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895096"/>
            <a:ext cx="936104" cy="576064"/>
          </a:xfrm>
          <a:prstGeom prst="rect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2937082"/>
            <a:ext cx="936104" cy="576064"/>
          </a:xfrm>
          <a:prstGeom prst="rect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15816" y="4005064"/>
            <a:ext cx="936104" cy="576064"/>
          </a:xfrm>
          <a:prstGeom prst="rect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5085184"/>
            <a:ext cx="936104" cy="576064"/>
          </a:xfrm>
          <a:prstGeom prst="rect">
            <a:avLst/>
          </a:prstGeom>
          <a:scene3d>
            <a:camera prst="isometricRight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булінг\IMG_20190226_1516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30322" r="66672" b="17822"/>
          <a:stretch/>
        </p:blipFill>
        <p:spPr bwMode="auto">
          <a:xfrm>
            <a:off x="299980" y="1802516"/>
            <a:ext cx="2218844" cy="1626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булінг\булінг.w6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8" t="6636" r="2954" b="64371"/>
          <a:stretch/>
        </p:blipFill>
        <p:spPr bwMode="auto">
          <a:xfrm>
            <a:off x="258339" y="4193976"/>
            <a:ext cx="2302125" cy="1782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2992" cy="141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5" y="1412776"/>
            <a:ext cx="1817749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1832992" cy="151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0" y="4266787"/>
            <a:ext cx="1819820" cy="1322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кутник 3"/>
          <p:cNvSpPr/>
          <p:nvPr/>
        </p:nvSpPr>
        <p:spPr>
          <a:xfrm>
            <a:off x="2286000" y="-1187648"/>
            <a:ext cx="6858000" cy="903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/>
              <a:t> </a:t>
            </a: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r>
              <a:rPr lang="uk-UA" b="1" dirty="0">
                <a:solidFill>
                  <a:prstClr val="black"/>
                </a:solidFill>
                <a:latin typeface="Comic Sans MS" pitchFamily="66" charset="0"/>
              </a:rPr>
              <a:t>Сексуальний </a:t>
            </a:r>
            <a:r>
              <a:rPr lang="uk-UA" b="1" dirty="0" err="1">
                <a:solidFill>
                  <a:prstClr val="black"/>
                </a:solidFill>
                <a:latin typeface="Comic Sans MS" pitchFamily="66" charset="0"/>
              </a:rPr>
              <a:t>булінг</a:t>
            </a:r>
            <a:r>
              <a:rPr lang="uk-UA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–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принизливі погляди, жести, прізвиська та образи сексуального характеру, зйомки у переодягальнях, поширення образливих чуток, сексуальні погрози, жарти тощо.</a:t>
            </a:r>
          </a:p>
          <a:p>
            <a:endParaRPr lang="uk-UA" dirty="0"/>
          </a:p>
          <a:p>
            <a:endParaRPr lang="uk-UA" dirty="0"/>
          </a:p>
          <a:p>
            <a:r>
              <a:rPr lang="uk-UA" b="1" dirty="0">
                <a:latin typeface="Comic Sans MS" pitchFamily="66" charset="0"/>
              </a:rPr>
              <a:t>Економічний </a:t>
            </a:r>
            <a:r>
              <a:rPr lang="uk-UA" b="1" dirty="0" err="1">
                <a:latin typeface="Comic Sans MS" pitchFamily="66" charset="0"/>
              </a:rPr>
              <a:t>булінг</a:t>
            </a:r>
            <a:r>
              <a:rPr lang="uk-UA" b="1" dirty="0">
                <a:latin typeface="Comic Sans MS" pitchFamily="66" charset="0"/>
              </a:rPr>
              <a:t> </a:t>
            </a:r>
            <a:r>
              <a:rPr lang="uk-UA" dirty="0"/>
              <a:t>–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крадіжки, пошкодження чи знищення одягу та інших особистих речей жертви, вимагання грошей тощо.</a:t>
            </a:r>
          </a:p>
          <a:p>
            <a:pPr>
              <a:lnSpc>
                <a:spcPts val="168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680"/>
              </a:lnSpc>
            </a:pPr>
            <a:endParaRPr lang="uk-UA" b="1" dirty="0">
              <a:solidFill>
                <a:srgbClr val="000000"/>
              </a:solidFill>
              <a:latin typeface="Comic Sans MS"/>
              <a:ea typeface="Times New Roman"/>
              <a:cs typeface="Arial"/>
            </a:endParaRPr>
          </a:p>
          <a:p>
            <a:pPr>
              <a:lnSpc>
                <a:spcPts val="1680"/>
              </a:lnSpc>
            </a:pPr>
            <a:endParaRPr lang="uk-UA" b="1" dirty="0">
              <a:solidFill>
                <a:srgbClr val="000000"/>
              </a:solidFill>
              <a:latin typeface="Comic Sans MS"/>
              <a:ea typeface="Times New Roman"/>
              <a:cs typeface="Arial"/>
            </a:endParaRPr>
          </a:p>
          <a:p>
            <a:pPr>
              <a:lnSpc>
                <a:spcPts val="1680"/>
              </a:lnSpc>
            </a:pPr>
            <a:r>
              <a:rPr lang="uk-UA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Фізичне насильство</a:t>
            </a:r>
            <a:r>
              <a:rPr lang="uk-UA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 pitchFamily="18" charset="0"/>
              </a:rPr>
              <a:t> -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найбільш помітне, однак складає менше третини випадків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булінгу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(штовхання, підніжки, зачіпання, бійки, ляпаси, пошкодження та знищення одягу та особистих речей жертви, а також погляди, жести, образливі рухи тіла та міміки обличчя).</a:t>
            </a:r>
            <a:endParaRPr lang="uk-UA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r>
              <a:rPr lang="uk-UA" b="1" dirty="0" err="1">
                <a:solidFill>
                  <a:prstClr val="black"/>
                </a:solidFill>
                <a:latin typeface="Comic Sans MS" pitchFamily="66" charset="0"/>
              </a:rPr>
              <a:t>Кібербулінг</a:t>
            </a:r>
            <a:r>
              <a:rPr lang="uk-UA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–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приниження за допомогою мобільних телефонів,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інших електронних пристроїв (пересилка неоднозначних фото, обзивання по телефону, знімання на відео бійок чи інших принижень і викладання відео в мережу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цькування через соціальні мережі).</a:t>
            </a: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r>
              <a:rPr lang="uk-UA" b="1" dirty="0">
                <a:latin typeface="Comic Sans MS" pitchFamily="66" charset="0"/>
              </a:rPr>
              <a:t>Психологічний </a:t>
            </a:r>
            <a:r>
              <a:rPr lang="uk-UA" b="1" dirty="0" err="1">
                <a:latin typeface="Comic Sans MS" pitchFamily="66" charset="0"/>
              </a:rPr>
              <a:t>булінг</a:t>
            </a:r>
            <a:r>
              <a:rPr lang="uk-UA" b="1" dirty="0">
                <a:latin typeface="Comic Sans MS" pitchFamily="66" charset="0"/>
              </a:rPr>
              <a:t> </a:t>
            </a:r>
            <a:r>
              <a:rPr lang="uk-UA" dirty="0"/>
              <a:t>–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принизливі погляди, жести, образливі рухи тіла, міміки обличчя, поширення образливих чуток, ізоляція, ігнорування, погрози, жарти, маніпуляції, шантаж тощо</a:t>
            </a:r>
            <a:r>
              <a:rPr lang="uk-UA" dirty="0"/>
              <a:t>.</a:t>
            </a:r>
          </a:p>
          <a:p>
            <a:r>
              <a:rPr lang="uk-UA" dirty="0"/>
              <a:t> </a:t>
            </a:r>
          </a:p>
          <a:p>
            <a:r>
              <a:rPr lang="uk-UA" dirty="0"/>
              <a:t> </a:t>
            </a:r>
          </a:p>
          <a:p>
            <a:r>
              <a:rPr lang="uk-UA" dirty="0"/>
              <a:t>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76368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19" y="66328"/>
            <a:ext cx="6863125" cy="914400"/>
          </a:xfrm>
        </p:spPr>
        <p:txBody>
          <a:bodyPr>
            <a:normAutofit/>
          </a:bodyPr>
          <a:lstStyle/>
          <a:p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0"/>
            <a:ext cx="1835696" cy="6858000"/>
          </a:xfrm>
          <a:prstGeom prst="rect">
            <a:avLst/>
          </a:prstGeom>
          <a:solidFill>
            <a:srgbClr val="FF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33536" y="98072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effectLst>
                  <a:outerShdw blurRad="50800" dist="38100" dir="13500000" algn="br">
                    <a:srgbClr val="000000">
                      <a:alpha val="40000"/>
                    </a:srgbClr>
                  </a:outerShdw>
                </a:effectLst>
              </a:rPr>
              <a:t>Бажання бути лідером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12" y="1350060"/>
            <a:ext cx="1660376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/>
          <p:cNvSpPr/>
          <p:nvPr/>
        </p:nvSpPr>
        <p:spPr>
          <a:xfrm>
            <a:off x="571301" y="2492896"/>
            <a:ext cx="19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effectLst>
                  <a:outerShdw blurRad="50800" dist="38100" dir="13500000" algn="br">
                    <a:srgbClr val="000000">
                      <a:alpha val="40000"/>
                    </a:srgbClr>
                  </a:outerShdw>
                </a:effectLst>
              </a:rPr>
              <a:t>Зовнішній вигляд</a:t>
            </a:r>
            <a:endParaRPr lang="uk-UA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62228"/>
            <a:ext cx="1728192" cy="121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463003" y="4509120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effectLst>
                  <a:outerShdw blurRad="50800" dist="38100" dir="13500000" algn="br">
                    <a:srgbClr val="000000">
                      <a:alpha val="40000"/>
                    </a:srgbClr>
                  </a:outerShdw>
                </a:effectLst>
              </a:rPr>
              <a:t>Агресивність</a:t>
            </a:r>
            <a:endParaRPr lang="uk-UA" dirty="0"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5" y="5013176"/>
            <a:ext cx="155448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4860032" y="1052736"/>
            <a:ext cx="2370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effectLst>
                  <a:outerShdw blurRad="50800" dist="38100" dir="13500000" algn="br">
                    <a:srgbClr val="000000">
                      <a:alpha val="40000"/>
                    </a:srgbClr>
                  </a:outerShdw>
                </a:effectLst>
              </a:rPr>
              <a:t>Відсутність захоплень</a:t>
            </a:r>
            <a:endParaRPr lang="uk-UA" dirty="0"/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22068"/>
            <a:ext cx="1897380" cy="151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4839072" y="3100318"/>
            <a:ext cx="188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effectLst>
                  <a:outerShdw blurRad="50800" dist="38100" dir="13500000" algn="br">
                    <a:srgbClr val="000000">
                      <a:alpha val="40000"/>
                    </a:srgbClr>
                  </a:outerShdw>
                </a:effectLst>
              </a:rPr>
              <a:t>Різність інтересів</a:t>
            </a:r>
            <a:endParaRPr lang="uk-UA" dirty="0"/>
          </a:p>
        </p:txBody>
      </p:sp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1313042" cy="1233428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583027"/>
            <a:ext cx="1296144" cy="1214125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4221088" y="48784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effectLst>
                  <a:outerShdw blurRad="50800" dist="38100" dir="13500000" algn="br">
                    <a:srgbClr val="000000">
                      <a:alpha val="40000"/>
                    </a:srgbClr>
                  </a:outerShdw>
                </a:effectLst>
              </a:rPr>
              <a:t>Заздрість (через матеріальне становище і навчання)</a:t>
            </a:r>
            <a:endParaRPr lang="uk-UA" dirty="0"/>
          </a:p>
        </p:txBody>
      </p:sp>
      <p:pic>
        <p:nvPicPr>
          <p:cNvPr id="16" name="Рисунок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49" y="5524783"/>
            <a:ext cx="1512168" cy="126876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59" y="5524782"/>
            <a:ext cx="1829753" cy="1268761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2051720" y="66328"/>
            <a:ext cx="6863125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Comic Sans MS" pitchFamily="66" charset="0"/>
              </a:rPr>
              <a:t>Причини </a:t>
            </a:r>
            <a:r>
              <a:rPr lang="uk-UA" sz="4400" dirty="0" err="1">
                <a:solidFill>
                  <a:schemeClr val="bg1"/>
                </a:solidFill>
                <a:latin typeface="Comic Sans MS" pitchFamily="66" charset="0"/>
              </a:rPr>
              <a:t>булінгу</a:t>
            </a:r>
            <a:r>
              <a:rPr lang="uk-UA" sz="4400" dirty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uk-U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267744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64704"/>
            <a:ext cx="5669842" cy="10081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Соціальна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структура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булінгу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76729" y="6093296"/>
            <a:ext cx="173223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09287" y="2516597"/>
            <a:ext cx="397957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0972" y="3429000"/>
            <a:ext cx="347958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(жертва)</a:t>
            </a:r>
          </a:p>
        </p:txBody>
      </p:sp>
      <p:pic>
        <p:nvPicPr>
          <p:cNvPr id="14" name="Picture 3" descr="C:\Users\Admin\Desktop\булінг\1505067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770">
            <a:off x="2844419" y="4837917"/>
            <a:ext cx="2641757" cy="11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булінг\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1429" r="73333" b="28485"/>
          <a:stretch/>
        </p:blipFill>
        <p:spPr bwMode="auto">
          <a:xfrm>
            <a:off x="6902631" y="332656"/>
            <a:ext cx="1551709" cy="2063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булінг\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0" t="41429" r="41525" b="27000"/>
          <a:stretch/>
        </p:blipFill>
        <p:spPr bwMode="auto">
          <a:xfrm>
            <a:off x="4993490" y="3242722"/>
            <a:ext cx="1450717" cy="2165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булінг\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6" t="41430" r="12102" b="27000"/>
          <a:stretch/>
        </p:blipFill>
        <p:spPr bwMode="auto">
          <a:xfrm>
            <a:off x="7125185" y="4462118"/>
            <a:ext cx="1106599" cy="2165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булінг\strelka-2sz0vjk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217">
            <a:off x="6782153" y="2431021"/>
            <a:ext cx="14287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\Desktop\булінг\networking-300x25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7963" r="9866" b="7364"/>
          <a:stretch/>
        </p:blipFill>
        <p:spPr bwMode="auto">
          <a:xfrm>
            <a:off x="662865" y="4678176"/>
            <a:ext cx="1918183" cy="1756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740</Words>
  <Application>Microsoft Office PowerPoint</Application>
  <PresentationFormat>Екран (4:3)</PresentationFormat>
  <Paragraphs>101</Paragraphs>
  <Slides>19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Comic Sans MS</vt:lpstr>
      <vt:lpstr>Segoe Script</vt:lpstr>
      <vt:lpstr>Tahoma</vt:lpstr>
      <vt:lpstr>Times New Roman</vt:lpstr>
      <vt:lpstr>Wingdings</vt:lpstr>
      <vt:lpstr>Тема Office</vt:lpstr>
      <vt:lpstr> </vt:lpstr>
      <vt:lpstr>Презентація PowerPoint</vt:lpstr>
      <vt:lpstr>Презентація PowerPoint</vt:lpstr>
      <vt:lpstr>Презентація PowerPoint</vt:lpstr>
      <vt:lpstr>Ознаки булінгу:</vt:lpstr>
      <vt:lpstr>Головні компоненти булінгу: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Булінг у дитячому середовищі: причини, наслідки та шляхи його подолання</dc:title>
  <dc:creator>Admin</dc:creator>
  <cp:lastModifiedBy>rusaniv-nvk@ukr.net</cp:lastModifiedBy>
  <cp:revision>46</cp:revision>
  <dcterms:created xsi:type="dcterms:W3CDTF">2019-10-23T14:30:12Z</dcterms:created>
  <dcterms:modified xsi:type="dcterms:W3CDTF">2025-04-02T09:18:24Z</dcterms:modified>
</cp:coreProperties>
</file>